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9" r:id="rId22"/>
    <p:sldId id="278" r:id="rId23"/>
    <p:sldId id="280"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4F3D31C1-C693-4692-A5DA-764E0B59B691}">
          <p14:sldIdLst>
            <p14:sldId id="257"/>
            <p14:sldId id="258"/>
            <p14:sldId id="259"/>
            <p14:sldId id="260"/>
            <p14:sldId id="261"/>
            <p14:sldId id="262"/>
            <p14:sldId id="263"/>
            <p14:sldId id="264"/>
            <p14:sldId id="265"/>
            <p14:sldId id="266"/>
            <p14:sldId id="267"/>
            <p14:sldId id="269"/>
            <p14:sldId id="270"/>
            <p14:sldId id="271"/>
            <p14:sldId id="272"/>
            <p14:sldId id="273"/>
            <p14:sldId id="274"/>
            <p14:sldId id="275"/>
            <p14:sldId id="276"/>
            <p14:sldId id="277"/>
            <p14:sldId id="279"/>
            <p14:sldId id="278"/>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75033" autoAdjust="0"/>
  </p:normalViewPr>
  <p:slideViewPr>
    <p:cSldViewPr snapToGrid="0">
      <p:cViewPr varScale="1">
        <p:scale>
          <a:sx n="48" d="100"/>
          <a:sy n="48" d="100"/>
        </p:scale>
        <p:origin x="132" y="60"/>
      </p:cViewPr>
      <p:guideLst/>
    </p:cSldViewPr>
  </p:slideViewPr>
  <p:outlineViewPr>
    <p:cViewPr>
      <p:scale>
        <a:sx n="33" d="100"/>
        <a:sy n="33" d="100"/>
      </p:scale>
      <p:origin x="0" y="-522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h Kınık" userId="a67109ac302ccb78" providerId="LiveId" clId="{2DC22089-3D19-4933-88FC-B55754CB2A8C}"/>
    <pc:docChg chg="custSel modSld">
      <pc:chgData name="Melih Kınık" userId="a67109ac302ccb78" providerId="LiveId" clId="{2DC22089-3D19-4933-88FC-B55754CB2A8C}" dt="2025-06-02T14:24:22.135" v="40" actId="20577"/>
      <pc:docMkLst>
        <pc:docMk/>
      </pc:docMkLst>
      <pc:sldChg chg="addSp modSp mod">
        <pc:chgData name="Melih Kınık" userId="a67109ac302ccb78" providerId="LiveId" clId="{2DC22089-3D19-4933-88FC-B55754CB2A8C}" dt="2025-06-02T14:24:22.135" v="40" actId="20577"/>
        <pc:sldMkLst>
          <pc:docMk/>
          <pc:sldMk cId="2716456672" sldId="257"/>
        </pc:sldMkLst>
        <pc:spChg chg="mod">
          <ac:chgData name="Melih Kınık" userId="a67109ac302ccb78" providerId="LiveId" clId="{2DC22089-3D19-4933-88FC-B55754CB2A8C}" dt="2025-06-02T14:24:22.135" v="40" actId="20577"/>
          <ac:spMkLst>
            <pc:docMk/>
            <pc:sldMk cId="2716456672" sldId="257"/>
            <ac:spMk id="4" creationId="{D9D73C14-976D-2E4B-A617-0BB1240C49C7}"/>
          </ac:spMkLst>
        </pc:spChg>
        <pc:picChg chg="add mod">
          <ac:chgData name="Melih Kınık" userId="a67109ac302ccb78" providerId="LiveId" clId="{2DC22089-3D19-4933-88FC-B55754CB2A8C}" dt="2025-06-02T14:23:57.953" v="2" actId="1076"/>
          <ac:picMkLst>
            <pc:docMk/>
            <pc:sldMk cId="2716456672" sldId="257"/>
            <ac:picMk id="5" creationId="{05E410BD-0D1D-6E6D-C1CB-1D6392DC5526}"/>
          </ac:picMkLst>
        </pc:picChg>
      </pc:sldChg>
    </pc:docChg>
  </pc:docChgLst>
  <pc:docChgLst>
    <pc:chgData name="Melih Kınık" userId="a67109ac302ccb78" providerId="LiveId" clId="{70F5CA27-3C60-40FF-A6CD-260FEEA562B3}"/>
    <pc:docChg chg="custSel modSld">
      <pc:chgData name="Melih Kınık" userId="a67109ac302ccb78" providerId="LiveId" clId="{70F5CA27-3C60-40FF-A6CD-260FEEA562B3}" dt="2025-06-06T11:54:56.962" v="44" actId="20577"/>
      <pc:docMkLst>
        <pc:docMk/>
      </pc:docMkLst>
      <pc:sldChg chg="addSp delSp modSp mod">
        <pc:chgData name="Melih Kınık" userId="a67109ac302ccb78" providerId="LiveId" clId="{70F5CA27-3C60-40FF-A6CD-260FEEA562B3}" dt="2025-06-06T11:54:56.962" v="44" actId="20577"/>
        <pc:sldMkLst>
          <pc:docMk/>
          <pc:sldMk cId="2716456672" sldId="257"/>
        </pc:sldMkLst>
        <pc:spChg chg="mod">
          <ac:chgData name="Melih Kınık" userId="a67109ac302ccb78" providerId="LiveId" clId="{70F5CA27-3C60-40FF-A6CD-260FEEA562B3}" dt="2025-06-06T11:54:56.962" v="44" actId="20577"/>
          <ac:spMkLst>
            <pc:docMk/>
            <pc:sldMk cId="2716456672" sldId="257"/>
            <ac:spMk id="4" creationId="{D9D73C14-976D-2E4B-A617-0BB1240C49C7}"/>
          </ac:spMkLst>
        </pc:spChg>
        <pc:picChg chg="del">
          <ac:chgData name="Melih Kınık" userId="a67109ac302ccb78" providerId="LiveId" clId="{70F5CA27-3C60-40FF-A6CD-260FEEA562B3}" dt="2025-06-06T11:54:26.552" v="0" actId="478"/>
          <ac:picMkLst>
            <pc:docMk/>
            <pc:sldMk cId="2716456672" sldId="257"/>
            <ac:picMk id="5" creationId="{05E410BD-0D1D-6E6D-C1CB-1D6392DC5526}"/>
          </ac:picMkLst>
        </pc:picChg>
        <pc:picChg chg="add mod">
          <ac:chgData name="Melih Kınık" userId="a67109ac302ccb78" providerId="LiveId" clId="{70F5CA27-3C60-40FF-A6CD-260FEEA562B3}" dt="2025-06-06T11:54:37.419" v="5" actId="14100"/>
          <ac:picMkLst>
            <pc:docMk/>
            <pc:sldMk cId="2716456672" sldId="257"/>
            <ac:picMk id="7" creationId="{E6B600F6-567E-98E1-8586-87A03623367E}"/>
          </ac:picMkLst>
        </pc:pic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A3A22-0F94-4256-BC74-ACC31C24BE6B}"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tr-TR"/>
        </a:p>
      </dgm:t>
    </dgm:pt>
    <dgm:pt modelId="{17714A4B-7978-42E1-A430-9DBB55E53466}">
      <dgm:prSet phldrT="[Metin]" custT="1"/>
      <dgm:spPr/>
      <dgm:t>
        <a:bodyPr/>
        <a:lstStyle/>
        <a:p>
          <a:r>
            <a:rPr lang="tr-TR" sz="1800" b="1" dirty="0">
              <a:latin typeface="Calibri" panose="020F0502020204030204" pitchFamily="34" charset="0"/>
              <a:ea typeface="Calibri" panose="020F0502020204030204" pitchFamily="34" charset="0"/>
              <a:cs typeface="Calibri" panose="020F0502020204030204" pitchFamily="34" charset="0"/>
            </a:rPr>
            <a:t>ÇEVRE TEMSİLCİSİ</a:t>
          </a:r>
        </a:p>
        <a:p>
          <a:r>
            <a:rPr lang="tr-TR" sz="1800" b="1" dirty="0">
              <a:latin typeface="Calibri" panose="020F0502020204030204" pitchFamily="34" charset="0"/>
              <a:ea typeface="Calibri" panose="020F0502020204030204" pitchFamily="34" charset="0"/>
              <a:cs typeface="Calibri" panose="020F0502020204030204" pitchFamily="34" charset="0"/>
            </a:rPr>
            <a:t>KAT GÖREVLİSİ </a:t>
          </a:r>
        </a:p>
        <a:p>
          <a:r>
            <a:rPr lang="tr-TR" sz="1600" b="0" dirty="0" err="1">
              <a:solidFill>
                <a:srgbClr val="FF0000"/>
              </a:solidFill>
              <a:latin typeface="Calibri" panose="020F0502020204030204" pitchFamily="34" charset="0"/>
              <a:ea typeface="Calibri" panose="020F0502020204030204" pitchFamily="34" charset="0"/>
              <a:cs typeface="Calibri" panose="020F0502020204030204" pitchFamily="34" charset="0"/>
            </a:rPr>
            <a:t>Ö.Doğan</a:t>
          </a:r>
          <a:r>
            <a:rPr lang="tr-TR" sz="1600" b="0" dirty="0">
              <a:solidFill>
                <a:srgbClr val="FF0000"/>
              </a:solidFill>
              <a:latin typeface="Calibri" panose="020F0502020204030204" pitchFamily="34" charset="0"/>
              <a:ea typeface="Calibri" panose="020F0502020204030204" pitchFamily="34" charset="0"/>
              <a:cs typeface="Calibri" panose="020F0502020204030204" pitchFamily="34" charset="0"/>
            </a:rPr>
            <a:t> İLİNGİ</a:t>
          </a:r>
        </a:p>
      </dgm:t>
    </dgm:pt>
    <dgm:pt modelId="{EC2D1382-467F-46B2-B3D3-64D214907C9F}" type="sibTrans" cxnId="{CD6BC2B7-62C8-436B-AA6A-3EE9ADD671A6}">
      <dgm:prSet/>
      <dgm:spPr/>
      <dgm:t>
        <a:bodyPr/>
        <a:lstStyle/>
        <a:p>
          <a:endParaRPr lang="tr-TR"/>
        </a:p>
      </dgm:t>
    </dgm:pt>
    <dgm:pt modelId="{A44D43C8-5950-4AC5-A8AA-DB19B9E50B64}" type="parTrans" cxnId="{CD6BC2B7-62C8-436B-AA6A-3EE9ADD671A6}">
      <dgm:prSet/>
      <dgm:spPr/>
      <dgm:t>
        <a:bodyPr/>
        <a:lstStyle/>
        <a:p>
          <a:endParaRPr lang="tr-TR"/>
        </a:p>
      </dgm:t>
    </dgm:pt>
    <dgm:pt modelId="{6E3D0618-AD2D-46BD-9EA9-FE14D7E50120}">
      <dgm:prSet phldrT="[Metin]" custT="1"/>
      <dgm:spPr/>
      <dgm:t>
        <a:bodyPr/>
        <a:lstStyle/>
        <a:p>
          <a:r>
            <a:rPr lang="tr-TR" sz="1800" b="1" dirty="0">
              <a:latin typeface="Calibri" panose="020F0502020204030204" pitchFamily="34" charset="0"/>
              <a:ea typeface="Calibri" panose="020F0502020204030204" pitchFamily="34" charset="0"/>
              <a:cs typeface="Calibri" panose="020F0502020204030204" pitchFamily="34" charset="0"/>
            </a:rPr>
            <a:t>ÇALIŞAN VE MÜŞTERİ TEMSİLCİSİ</a:t>
          </a:r>
        </a:p>
        <a:p>
          <a:r>
            <a:rPr lang="tr-TR" sz="1600" b="0" dirty="0">
              <a:solidFill>
                <a:srgbClr val="FF0000"/>
              </a:solidFill>
              <a:latin typeface="Calibri" panose="020F0502020204030204" pitchFamily="34" charset="0"/>
              <a:ea typeface="Calibri" panose="020F0502020204030204" pitchFamily="34" charset="0"/>
              <a:cs typeface="Calibri" panose="020F0502020204030204" pitchFamily="34" charset="0"/>
            </a:rPr>
            <a:t>Deniz URUN</a:t>
          </a:r>
        </a:p>
      </dgm:t>
    </dgm:pt>
    <dgm:pt modelId="{1C1474C0-6BD5-4E48-85C0-A85A044DF74C}" type="sibTrans" cxnId="{1B171506-7EA0-463D-8485-901A835B8FB7}">
      <dgm:prSet/>
      <dgm:spPr/>
      <dgm:t>
        <a:bodyPr/>
        <a:lstStyle/>
        <a:p>
          <a:endParaRPr lang="tr-TR"/>
        </a:p>
      </dgm:t>
    </dgm:pt>
    <dgm:pt modelId="{B4C1D4E2-E58E-4D81-87E7-CD6C0DD551B9}" type="parTrans" cxnId="{1B171506-7EA0-463D-8485-901A835B8FB7}">
      <dgm:prSet/>
      <dgm:spPr/>
      <dgm:t>
        <a:bodyPr/>
        <a:lstStyle/>
        <a:p>
          <a:endParaRPr lang="tr-TR"/>
        </a:p>
      </dgm:t>
    </dgm:pt>
    <dgm:pt modelId="{C2A79BA9-59CD-426D-9E6E-476CFD351C1B}">
      <dgm:prSet phldrT="[Metin]" custT="1"/>
      <dgm:spPr/>
      <dgm:t>
        <a:bodyPr/>
        <a:lstStyle/>
        <a:p>
          <a:r>
            <a:rPr lang="tr-TR" sz="1800" b="1" dirty="0">
              <a:latin typeface="Calibri" panose="020F0502020204030204" pitchFamily="34" charset="0"/>
              <a:ea typeface="Calibri" panose="020F0502020204030204" pitchFamily="34" charset="0"/>
              <a:cs typeface="Calibri" panose="020F0502020204030204" pitchFamily="34" charset="0"/>
            </a:rPr>
            <a:t>ERİŞEBİLİRLİK</a:t>
          </a:r>
        </a:p>
        <a:p>
          <a:r>
            <a:rPr lang="tr-TR" sz="1600" dirty="0">
              <a:solidFill>
                <a:srgbClr val="FF0000"/>
              </a:solidFill>
              <a:latin typeface="Calibri" panose="020F0502020204030204" pitchFamily="34" charset="0"/>
              <a:ea typeface="Calibri" panose="020F0502020204030204" pitchFamily="34" charset="0"/>
              <a:cs typeface="Calibri" panose="020F0502020204030204" pitchFamily="34" charset="0"/>
            </a:rPr>
            <a:t>Mehmet DUMAN</a:t>
          </a:r>
        </a:p>
      </dgm:t>
    </dgm:pt>
    <dgm:pt modelId="{B0CB9DEC-FC58-4503-B196-8A3073F59192}" type="sibTrans" cxnId="{59023D20-2BB0-4359-82AA-E4F44841B900}">
      <dgm:prSet/>
      <dgm:spPr/>
      <dgm:t>
        <a:bodyPr/>
        <a:lstStyle/>
        <a:p>
          <a:endParaRPr lang="tr-TR"/>
        </a:p>
      </dgm:t>
    </dgm:pt>
    <dgm:pt modelId="{92B28115-1251-4651-BDD7-A1B4C4A83586}" type="parTrans" cxnId="{59023D20-2BB0-4359-82AA-E4F44841B900}">
      <dgm:prSet/>
      <dgm:spPr/>
      <dgm:t>
        <a:bodyPr/>
        <a:lstStyle/>
        <a:p>
          <a:endParaRPr lang="tr-TR"/>
        </a:p>
      </dgm:t>
    </dgm:pt>
    <dgm:pt modelId="{6C9CB9F8-4280-4A78-B399-02C65AFC8AB9}">
      <dgm:prSet phldrT="[Metin]" custT="1"/>
      <dgm:spPr/>
      <dgm:t>
        <a:bodyPr/>
        <a:lstStyle/>
        <a:p>
          <a:r>
            <a:rPr lang="tr-TR" sz="1800" b="1" dirty="0">
              <a:latin typeface="Calibri" panose="020F0502020204030204" pitchFamily="34" charset="0"/>
              <a:ea typeface="Calibri" panose="020F0502020204030204" pitchFamily="34" charset="0"/>
              <a:cs typeface="Calibri" panose="020F0502020204030204" pitchFamily="34" charset="0"/>
            </a:rPr>
            <a:t>ENERJİ VE SU YÖNETİMİ TEMSİLCİSİ</a:t>
          </a:r>
        </a:p>
        <a:p>
          <a:r>
            <a:rPr lang="tr-TR" sz="1600" dirty="0">
              <a:solidFill>
                <a:srgbClr val="FF0000"/>
              </a:solidFill>
              <a:latin typeface="Calibri" panose="020F0502020204030204" pitchFamily="34" charset="0"/>
              <a:ea typeface="Calibri" panose="020F0502020204030204" pitchFamily="34" charset="0"/>
              <a:cs typeface="Calibri" panose="020F0502020204030204" pitchFamily="34" charset="0"/>
            </a:rPr>
            <a:t>Metin BEKİR</a:t>
          </a:r>
        </a:p>
      </dgm:t>
    </dgm:pt>
    <dgm:pt modelId="{D64C8E33-7E6F-41B7-B1C7-7A1FDCDC6576}" type="sibTrans" cxnId="{31834793-757A-435A-954D-C44B3089B092}">
      <dgm:prSet/>
      <dgm:spPr/>
      <dgm:t>
        <a:bodyPr/>
        <a:lstStyle/>
        <a:p>
          <a:endParaRPr lang="tr-TR"/>
        </a:p>
      </dgm:t>
    </dgm:pt>
    <dgm:pt modelId="{B64AF3F1-2B51-4201-A9FB-7421A85D6684}" type="parTrans" cxnId="{31834793-757A-435A-954D-C44B3089B092}">
      <dgm:prSet/>
      <dgm:spPr/>
      <dgm:t>
        <a:bodyPr/>
        <a:lstStyle/>
        <a:p>
          <a:endParaRPr lang="tr-TR"/>
        </a:p>
      </dgm:t>
    </dgm:pt>
    <dgm:pt modelId="{E727D085-919B-460C-B11F-F49DBBD022C9}">
      <dgm:prSet phldrT="[Metin]" custT="1"/>
      <dgm:spPr/>
      <dgm:t>
        <a:bodyPr/>
        <a:lstStyle/>
        <a:p>
          <a:r>
            <a:rPr lang="tr-TR" sz="1800" b="1" dirty="0">
              <a:latin typeface="Calibri" panose="020F0502020204030204" pitchFamily="34" charset="0"/>
              <a:ea typeface="Calibri" panose="020F0502020204030204" pitchFamily="34" charset="0"/>
              <a:cs typeface="Calibri" panose="020F0502020204030204" pitchFamily="34" charset="0"/>
            </a:rPr>
            <a:t>SÜRDÜRÜLEBİLİR EKİP LİDERİ</a:t>
          </a:r>
        </a:p>
        <a:p>
          <a:r>
            <a:rPr lang="tr-TR" sz="1600" dirty="0">
              <a:solidFill>
                <a:srgbClr val="FF0000"/>
              </a:solidFill>
              <a:latin typeface="Calibri" panose="020F0502020204030204" pitchFamily="34" charset="0"/>
              <a:ea typeface="Calibri" panose="020F0502020204030204" pitchFamily="34" charset="0"/>
              <a:cs typeface="Calibri" panose="020F0502020204030204" pitchFamily="34" charset="0"/>
            </a:rPr>
            <a:t>Mehmet DUMAN</a:t>
          </a:r>
        </a:p>
      </dgm:t>
    </dgm:pt>
    <dgm:pt modelId="{1E7AD4C1-D980-4792-9BBC-BD8B9539580B}" type="sibTrans" cxnId="{B1C9C962-AC4C-4DEA-BD7B-7CFBA9E33C64}">
      <dgm:prSet/>
      <dgm:spPr/>
      <dgm:t>
        <a:bodyPr/>
        <a:lstStyle/>
        <a:p>
          <a:endParaRPr lang="tr-TR"/>
        </a:p>
      </dgm:t>
    </dgm:pt>
    <dgm:pt modelId="{AEDCDAAD-17BF-4716-9BFF-637FC66E68FF}" type="parTrans" cxnId="{B1C9C962-AC4C-4DEA-BD7B-7CFBA9E33C64}">
      <dgm:prSet/>
      <dgm:spPr/>
      <dgm:t>
        <a:bodyPr/>
        <a:lstStyle/>
        <a:p>
          <a:endParaRPr lang="tr-TR"/>
        </a:p>
      </dgm:t>
    </dgm:pt>
    <dgm:pt modelId="{CA6314A8-56E4-4CBF-957E-DCCAC1B213F3}" type="pres">
      <dgm:prSet presAssocID="{775A3A22-0F94-4256-BC74-ACC31C24BE6B}" presName="cycle" presStyleCnt="0">
        <dgm:presLayoutVars>
          <dgm:dir/>
          <dgm:resizeHandles val="exact"/>
        </dgm:presLayoutVars>
      </dgm:prSet>
      <dgm:spPr/>
    </dgm:pt>
    <dgm:pt modelId="{630E8CBC-D473-4161-B0AE-161D7E75EAD8}" type="pres">
      <dgm:prSet presAssocID="{E727D085-919B-460C-B11F-F49DBBD022C9}" presName="node" presStyleLbl="node1" presStyleIdx="0" presStyleCnt="5" custScaleX="126592">
        <dgm:presLayoutVars>
          <dgm:bulletEnabled val="1"/>
        </dgm:presLayoutVars>
      </dgm:prSet>
      <dgm:spPr/>
    </dgm:pt>
    <dgm:pt modelId="{1A492C0F-EB86-44DE-BBFF-915560FC7495}" type="pres">
      <dgm:prSet presAssocID="{E727D085-919B-460C-B11F-F49DBBD022C9}" presName="spNode" presStyleCnt="0"/>
      <dgm:spPr/>
    </dgm:pt>
    <dgm:pt modelId="{D73FC024-6086-46FB-B002-8D34A640DBE0}" type="pres">
      <dgm:prSet presAssocID="{1E7AD4C1-D980-4792-9BBC-BD8B9539580B}" presName="sibTrans" presStyleLbl="sibTrans1D1" presStyleIdx="0" presStyleCnt="5"/>
      <dgm:spPr/>
    </dgm:pt>
    <dgm:pt modelId="{94D3ABEF-6433-4240-A6A8-51050932CC21}" type="pres">
      <dgm:prSet presAssocID="{6C9CB9F8-4280-4A78-B399-02C65AFC8AB9}" presName="node" presStyleLbl="node1" presStyleIdx="1" presStyleCnt="5" custScaleX="127283" custScaleY="115004" custRadScaleRad="95687" custRadScaleInc="-16621">
        <dgm:presLayoutVars>
          <dgm:bulletEnabled val="1"/>
        </dgm:presLayoutVars>
      </dgm:prSet>
      <dgm:spPr/>
    </dgm:pt>
    <dgm:pt modelId="{C7029E2F-2345-4049-B399-C61CAD2796A5}" type="pres">
      <dgm:prSet presAssocID="{6C9CB9F8-4280-4A78-B399-02C65AFC8AB9}" presName="spNode" presStyleCnt="0"/>
      <dgm:spPr/>
    </dgm:pt>
    <dgm:pt modelId="{E8876A98-7CEE-46BC-B18B-10CAA72DD9B4}" type="pres">
      <dgm:prSet presAssocID="{D64C8E33-7E6F-41B7-B1C7-7A1FDCDC6576}" presName="sibTrans" presStyleLbl="sibTrans1D1" presStyleIdx="1" presStyleCnt="5"/>
      <dgm:spPr/>
    </dgm:pt>
    <dgm:pt modelId="{1BC068F0-2791-4E1B-893E-ADCC5F8C050C}" type="pres">
      <dgm:prSet presAssocID="{C2A79BA9-59CD-426D-9E6E-476CFD351C1B}" presName="node" presStyleLbl="node1" presStyleIdx="2" presStyleCnt="5" custAng="0" custScaleX="119320" custScaleY="129244" custRadScaleRad="110424" custRadScaleInc="-33564">
        <dgm:presLayoutVars>
          <dgm:bulletEnabled val="1"/>
        </dgm:presLayoutVars>
      </dgm:prSet>
      <dgm:spPr/>
    </dgm:pt>
    <dgm:pt modelId="{56323440-D9FF-4A6E-9A57-E4B9366EE1B5}" type="pres">
      <dgm:prSet presAssocID="{C2A79BA9-59CD-426D-9E6E-476CFD351C1B}" presName="spNode" presStyleCnt="0"/>
      <dgm:spPr/>
    </dgm:pt>
    <dgm:pt modelId="{BF8FA170-1F50-405A-A4C2-F6519E41AE54}" type="pres">
      <dgm:prSet presAssocID="{B0CB9DEC-FC58-4503-B196-8A3073F59192}" presName="sibTrans" presStyleLbl="sibTrans1D1" presStyleIdx="2" presStyleCnt="5"/>
      <dgm:spPr/>
    </dgm:pt>
    <dgm:pt modelId="{702763BF-3620-4714-89D2-1C3C66BF16EA}" type="pres">
      <dgm:prSet presAssocID="{6E3D0618-AD2D-46BD-9EA9-FE14D7E50120}" presName="node" presStyleLbl="node1" presStyleIdx="3" presStyleCnt="5" custScaleX="124442" custScaleY="131302" custRadScaleRad="93261" custRadScaleInc="-23074">
        <dgm:presLayoutVars>
          <dgm:bulletEnabled val="1"/>
        </dgm:presLayoutVars>
      </dgm:prSet>
      <dgm:spPr/>
    </dgm:pt>
    <dgm:pt modelId="{79A065D2-080D-4239-B7ED-BF30B8DA68A3}" type="pres">
      <dgm:prSet presAssocID="{6E3D0618-AD2D-46BD-9EA9-FE14D7E50120}" presName="spNode" presStyleCnt="0"/>
      <dgm:spPr/>
    </dgm:pt>
    <dgm:pt modelId="{63F18547-59CF-4058-A856-A139A400F444}" type="pres">
      <dgm:prSet presAssocID="{1C1474C0-6BD5-4E48-85C0-A85A044DF74C}" presName="sibTrans" presStyleLbl="sibTrans1D1" presStyleIdx="3" presStyleCnt="5"/>
      <dgm:spPr/>
    </dgm:pt>
    <dgm:pt modelId="{7C371CC9-CF30-42C9-8A2E-07D325D376C5}" type="pres">
      <dgm:prSet presAssocID="{17714A4B-7978-42E1-A430-9DBB55E53466}" presName="node" presStyleLbl="node1" presStyleIdx="4" presStyleCnt="5" custScaleX="136632" custScaleY="104023" custRadScaleRad="101628" custRadScaleInc="3852">
        <dgm:presLayoutVars>
          <dgm:bulletEnabled val="1"/>
        </dgm:presLayoutVars>
      </dgm:prSet>
      <dgm:spPr/>
    </dgm:pt>
    <dgm:pt modelId="{F49A37C0-2DD1-4518-9D9E-969C6B78BFB4}" type="pres">
      <dgm:prSet presAssocID="{17714A4B-7978-42E1-A430-9DBB55E53466}" presName="spNode" presStyleCnt="0"/>
      <dgm:spPr/>
    </dgm:pt>
    <dgm:pt modelId="{1CA688EE-FF0F-4718-9725-8C9813FB77F6}" type="pres">
      <dgm:prSet presAssocID="{EC2D1382-467F-46B2-B3D3-64D214907C9F}" presName="sibTrans" presStyleLbl="sibTrans1D1" presStyleIdx="4" presStyleCnt="5"/>
      <dgm:spPr/>
    </dgm:pt>
  </dgm:ptLst>
  <dgm:cxnLst>
    <dgm:cxn modelId="{17DC0D01-4B96-47FA-A701-86C94CFE7F34}" type="presOf" srcId="{6E3D0618-AD2D-46BD-9EA9-FE14D7E50120}" destId="{702763BF-3620-4714-89D2-1C3C66BF16EA}" srcOrd="0" destOrd="0" presId="urn:microsoft.com/office/officeart/2005/8/layout/cycle5"/>
    <dgm:cxn modelId="{1B171506-7EA0-463D-8485-901A835B8FB7}" srcId="{775A3A22-0F94-4256-BC74-ACC31C24BE6B}" destId="{6E3D0618-AD2D-46BD-9EA9-FE14D7E50120}" srcOrd="3" destOrd="0" parTransId="{B4C1D4E2-E58E-4D81-87E7-CD6C0DD551B9}" sibTransId="{1C1474C0-6BD5-4E48-85C0-A85A044DF74C}"/>
    <dgm:cxn modelId="{3426D907-6B84-4A51-B17D-CB38A8663925}" type="presOf" srcId="{C2A79BA9-59CD-426D-9E6E-476CFD351C1B}" destId="{1BC068F0-2791-4E1B-893E-ADCC5F8C050C}" srcOrd="0" destOrd="0" presId="urn:microsoft.com/office/officeart/2005/8/layout/cycle5"/>
    <dgm:cxn modelId="{59023D20-2BB0-4359-82AA-E4F44841B900}" srcId="{775A3A22-0F94-4256-BC74-ACC31C24BE6B}" destId="{C2A79BA9-59CD-426D-9E6E-476CFD351C1B}" srcOrd="2" destOrd="0" parTransId="{92B28115-1251-4651-BDD7-A1B4C4A83586}" sibTransId="{B0CB9DEC-FC58-4503-B196-8A3073F59192}"/>
    <dgm:cxn modelId="{158CD035-C323-4527-BA04-F2B992768D49}" type="presOf" srcId="{B0CB9DEC-FC58-4503-B196-8A3073F59192}" destId="{BF8FA170-1F50-405A-A4C2-F6519E41AE54}" srcOrd="0" destOrd="0" presId="urn:microsoft.com/office/officeart/2005/8/layout/cycle5"/>
    <dgm:cxn modelId="{54CB7C38-A8A0-4483-B302-C6B396E7E626}" type="presOf" srcId="{6C9CB9F8-4280-4A78-B399-02C65AFC8AB9}" destId="{94D3ABEF-6433-4240-A6A8-51050932CC21}" srcOrd="0" destOrd="0" presId="urn:microsoft.com/office/officeart/2005/8/layout/cycle5"/>
    <dgm:cxn modelId="{4AC27F41-EFFA-4C74-B680-475E9016097E}" type="presOf" srcId="{E727D085-919B-460C-B11F-F49DBBD022C9}" destId="{630E8CBC-D473-4161-B0AE-161D7E75EAD8}" srcOrd="0" destOrd="0" presId="urn:microsoft.com/office/officeart/2005/8/layout/cycle5"/>
    <dgm:cxn modelId="{B1C9C962-AC4C-4DEA-BD7B-7CFBA9E33C64}" srcId="{775A3A22-0F94-4256-BC74-ACC31C24BE6B}" destId="{E727D085-919B-460C-B11F-F49DBBD022C9}" srcOrd="0" destOrd="0" parTransId="{AEDCDAAD-17BF-4716-9BFF-637FC66E68FF}" sibTransId="{1E7AD4C1-D980-4792-9BBC-BD8B9539580B}"/>
    <dgm:cxn modelId="{CC10804B-80BF-46BB-8C5A-B5D8D7135667}" type="presOf" srcId="{775A3A22-0F94-4256-BC74-ACC31C24BE6B}" destId="{CA6314A8-56E4-4CBF-957E-DCCAC1B213F3}" srcOrd="0" destOrd="0" presId="urn:microsoft.com/office/officeart/2005/8/layout/cycle5"/>
    <dgm:cxn modelId="{BBB2A775-A813-42F3-AB4A-F5CC534A279C}" type="presOf" srcId="{D64C8E33-7E6F-41B7-B1C7-7A1FDCDC6576}" destId="{E8876A98-7CEE-46BC-B18B-10CAA72DD9B4}" srcOrd="0" destOrd="0" presId="urn:microsoft.com/office/officeart/2005/8/layout/cycle5"/>
    <dgm:cxn modelId="{E927C681-4418-44A2-8F2C-EF9AFA3FC352}" type="presOf" srcId="{1C1474C0-6BD5-4E48-85C0-A85A044DF74C}" destId="{63F18547-59CF-4058-A856-A139A400F444}" srcOrd="0" destOrd="0" presId="urn:microsoft.com/office/officeart/2005/8/layout/cycle5"/>
    <dgm:cxn modelId="{31834793-757A-435A-954D-C44B3089B092}" srcId="{775A3A22-0F94-4256-BC74-ACC31C24BE6B}" destId="{6C9CB9F8-4280-4A78-B399-02C65AFC8AB9}" srcOrd="1" destOrd="0" parTransId="{B64AF3F1-2B51-4201-A9FB-7421A85D6684}" sibTransId="{D64C8E33-7E6F-41B7-B1C7-7A1FDCDC6576}"/>
    <dgm:cxn modelId="{CD6BC2B7-62C8-436B-AA6A-3EE9ADD671A6}" srcId="{775A3A22-0F94-4256-BC74-ACC31C24BE6B}" destId="{17714A4B-7978-42E1-A430-9DBB55E53466}" srcOrd="4" destOrd="0" parTransId="{A44D43C8-5950-4AC5-A8AA-DB19B9E50B64}" sibTransId="{EC2D1382-467F-46B2-B3D3-64D214907C9F}"/>
    <dgm:cxn modelId="{635C27BA-329A-40E2-B506-4DF3F17D0D40}" type="presOf" srcId="{1E7AD4C1-D980-4792-9BBC-BD8B9539580B}" destId="{D73FC024-6086-46FB-B002-8D34A640DBE0}" srcOrd="0" destOrd="0" presId="urn:microsoft.com/office/officeart/2005/8/layout/cycle5"/>
    <dgm:cxn modelId="{BC6233BC-44E8-4123-A5F1-9986ED849210}" type="presOf" srcId="{17714A4B-7978-42E1-A430-9DBB55E53466}" destId="{7C371CC9-CF30-42C9-8A2E-07D325D376C5}" srcOrd="0" destOrd="0" presId="urn:microsoft.com/office/officeart/2005/8/layout/cycle5"/>
    <dgm:cxn modelId="{36E6E4DB-4B0C-44FD-9149-D55480AEA30E}" type="presOf" srcId="{EC2D1382-467F-46B2-B3D3-64D214907C9F}" destId="{1CA688EE-FF0F-4718-9725-8C9813FB77F6}" srcOrd="0" destOrd="0" presId="urn:microsoft.com/office/officeart/2005/8/layout/cycle5"/>
    <dgm:cxn modelId="{55DD376A-ABA3-4767-A182-14DDD7D85FFF}" type="presParOf" srcId="{CA6314A8-56E4-4CBF-957E-DCCAC1B213F3}" destId="{630E8CBC-D473-4161-B0AE-161D7E75EAD8}" srcOrd="0" destOrd="0" presId="urn:microsoft.com/office/officeart/2005/8/layout/cycle5"/>
    <dgm:cxn modelId="{C8B4BFC4-27DD-43F7-B476-2CC1E6046E7E}" type="presParOf" srcId="{CA6314A8-56E4-4CBF-957E-DCCAC1B213F3}" destId="{1A492C0F-EB86-44DE-BBFF-915560FC7495}" srcOrd="1" destOrd="0" presId="urn:microsoft.com/office/officeart/2005/8/layout/cycle5"/>
    <dgm:cxn modelId="{0EFCDA3C-83CD-414A-9231-E3C976B280BC}" type="presParOf" srcId="{CA6314A8-56E4-4CBF-957E-DCCAC1B213F3}" destId="{D73FC024-6086-46FB-B002-8D34A640DBE0}" srcOrd="2" destOrd="0" presId="urn:microsoft.com/office/officeart/2005/8/layout/cycle5"/>
    <dgm:cxn modelId="{58C4D201-0AB4-4C71-BC46-94BCB62194E6}" type="presParOf" srcId="{CA6314A8-56E4-4CBF-957E-DCCAC1B213F3}" destId="{94D3ABEF-6433-4240-A6A8-51050932CC21}" srcOrd="3" destOrd="0" presId="urn:microsoft.com/office/officeart/2005/8/layout/cycle5"/>
    <dgm:cxn modelId="{9B343A4F-5808-4C3A-AACF-6F6D7B3A7F33}" type="presParOf" srcId="{CA6314A8-56E4-4CBF-957E-DCCAC1B213F3}" destId="{C7029E2F-2345-4049-B399-C61CAD2796A5}" srcOrd="4" destOrd="0" presId="urn:microsoft.com/office/officeart/2005/8/layout/cycle5"/>
    <dgm:cxn modelId="{6444B717-719A-4C23-872C-E86E461055CE}" type="presParOf" srcId="{CA6314A8-56E4-4CBF-957E-DCCAC1B213F3}" destId="{E8876A98-7CEE-46BC-B18B-10CAA72DD9B4}" srcOrd="5" destOrd="0" presId="urn:microsoft.com/office/officeart/2005/8/layout/cycle5"/>
    <dgm:cxn modelId="{3C9EB62A-88AD-4CEB-9877-684503DC43F6}" type="presParOf" srcId="{CA6314A8-56E4-4CBF-957E-DCCAC1B213F3}" destId="{1BC068F0-2791-4E1B-893E-ADCC5F8C050C}" srcOrd="6" destOrd="0" presId="urn:microsoft.com/office/officeart/2005/8/layout/cycle5"/>
    <dgm:cxn modelId="{4FF3FEB4-F232-4DC7-AF55-82D207D8F31C}" type="presParOf" srcId="{CA6314A8-56E4-4CBF-957E-DCCAC1B213F3}" destId="{56323440-D9FF-4A6E-9A57-E4B9366EE1B5}" srcOrd="7" destOrd="0" presId="urn:microsoft.com/office/officeart/2005/8/layout/cycle5"/>
    <dgm:cxn modelId="{754EE0CE-F3B8-4A60-BA0C-69A676863069}" type="presParOf" srcId="{CA6314A8-56E4-4CBF-957E-DCCAC1B213F3}" destId="{BF8FA170-1F50-405A-A4C2-F6519E41AE54}" srcOrd="8" destOrd="0" presId="urn:microsoft.com/office/officeart/2005/8/layout/cycle5"/>
    <dgm:cxn modelId="{72832E4E-F003-47E5-9702-FDB8350E3DC0}" type="presParOf" srcId="{CA6314A8-56E4-4CBF-957E-DCCAC1B213F3}" destId="{702763BF-3620-4714-89D2-1C3C66BF16EA}" srcOrd="9" destOrd="0" presId="urn:microsoft.com/office/officeart/2005/8/layout/cycle5"/>
    <dgm:cxn modelId="{473D87E5-6EFF-4A84-B3D9-27D12EBF2F4F}" type="presParOf" srcId="{CA6314A8-56E4-4CBF-957E-DCCAC1B213F3}" destId="{79A065D2-080D-4239-B7ED-BF30B8DA68A3}" srcOrd="10" destOrd="0" presId="urn:microsoft.com/office/officeart/2005/8/layout/cycle5"/>
    <dgm:cxn modelId="{F7570EDA-BF21-4D41-9D91-A09FAB0F405B}" type="presParOf" srcId="{CA6314A8-56E4-4CBF-957E-DCCAC1B213F3}" destId="{63F18547-59CF-4058-A856-A139A400F444}" srcOrd="11" destOrd="0" presId="urn:microsoft.com/office/officeart/2005/8/layout/cycle5"/>
    <dgm:cxn modelId="{6F0340E1-BC01-4F61-B436-0F712469DF92}" type="presParOf" srcId="{CA6314A8-56E4-4CBF-957E-DCCAC1B213F3}" destId="{7C371CC9-CF30-42C9-8A2E-07D325D376C5}" srcOrd="12" destOrd="0" presId="urn:microsoft.com/office/officeart/2005/8/layout/cycle5"/>
    <dgm:cxn modelId="{5CEC2FAD-8AE2-4953-93B2-831E4EDADBD3}" type="presParOf" srcId="{CA6314A8-56E4-4CBF-957E-DCCAC1B213F3}" destId="{F49A37C0-2DD1-4518-9D9E-969C6B78BFB4}" srcOrd="13" destOrd="0" presId="urn:microsoft.com/office/officeart/2005/8/layout/cycle5"/>
    <dgm:cxn modelId="{98B1275B-7519-4704-A739-21DC65BC2741}" type="presParOf" srcId="{CA6314A8-56E4-4CBF-957E-DCCAC1B213F3}" destId="{1CA688EE-FF0F-4718-9725-8C9813FB77F6}"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565093-6AAC-45DF-B01F-5C15AE79C1E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EC9055F5-A4D3-4504-ADA4-55B3B3C278C3}">
      <dgm:prSet custT="1"/>
      <dgm:spPr>
        <a:solidFill>
          <a:schemeClr val="accent5">
            <a:lumMod val="60000"/>
            <a:lumOff val="40000"/>
          </a:schemeClr>
        </a:solidFill>
      </dgm:spPr>
      <dgm:t>
        <a:bodyPr/>
        <a:lstStyle/>
        <a:p>
          <a:r>
            <a:rPr lang="tr-TR" sz="1600" b="1" dirty="0">
              <a:solidFill>
                <a:schemeClr val="tx1"/>
              </a:solidFill>
              <a:latin typeface="Calibri" panose="020F0502020204030204" pitchFamily="34" charset="0"/>
              <a:ea typeface="Calibri" panose="020F0502020204030204" pitchFamily="34" charset="0"/>
              <a:cs typeface="Calibri" panose="020F0502020204030204" pitchFamily="34" charset="0"/>
            </a:rPr>
            <a:t>HEDEFLERİMİZ</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5DCC590A-F0A1-459B-8021-641B286126C6}" type="parTrans" cxnId="{FC1B9EF4-CF94-4874-AB5F-0BD63E2A9A69}">
      <dgm:prSet/>
      <dgm:spPr/>
      <dgm:t>
        <a:bodyPr/>
        <a:lstStyle/>
        <a:p>
          <a:endParaRPr lang="en-US"/>
        </a:p>
      </dgm:t>
    </dgm:pt>
    <dgm:pt modelId="{494024DE-E177-4E74-A167-DA15A246A38B}" type="sibTrans" cxnId="{FC1B9EF4-CF94-4874-AB5F-0BD63E2A9A69}">
      <dgm:prSet/>
      <dgm:spPr/>
      <dgm:t>
        <a:bodyPr/>
        <a:lstStyle/>
        <a:p>
          <a:endParaRPr lang="en-US"/>
        </a:p>
      </dgm:t>
    </dgm:pt>
    <dgm:pt modelId="{7330036F-E822-4D49-89A3-4F1FEF2385E7}">
      <dgm:prSet custT="1"/>
      <dgm:spPr>
        <a:solidFill>
          <a:schemeClr val="accent5">
            <a:lumMod val="60000"/>
            <a:lumOff val="40000"/>
          </a:schemeClr>
        </a:solidFill>
      </dgm:spPr>
      <dgm:t>
        <a:bodyPr/>
        <a:lstStyle/>
        <a:p>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2026 yılında su tüketiminde kişi başına %1 tasarruf sağlamak.</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8D912BB2-793D-418D-BF57-E17B94CF1344}" type="parTrans" cxnId="{00584919-96C3-4B9E-98FB-B61F0FBD0CFB}">
      <dgm:prSet/>
      <dgm:spPr/>
      <dgm:t>
        <a:bodyPr/>
        <a:lstStyle/>
        <a:p>
          <a:endParaRPr lang="en-US"/>
        </a:p>
      </dgm:t>
    </dgm:pt>
    <dgm:pt modelId="{B1252963-BB03-4E49-A850-4C24AC7AF2FB}" type="sibTrans" cxnId="{00584919-96C3-4B9E-98FB-B61F0FBD0CFB}">
      <dgm:prSet/>
      <dgm:spPr/>
      <dgm:t>
        <a:bodyPr/>
        <a:lstStyle/>
        <a:p>
          <a:endParaRPr lang="en-US"/>
        </a:p>
      </dgm:t>
    </dgm:pt>
    <dgm:pt modelId="{8F74F6CB-57C4-4A7F-9FAA-81BB4F824FC1}">
      <dgm:prSet custT="1"/>
      <dgm:spPr>
        <a:solidFill>
          <a:schemeClr val="accent5">
            <a:lumMod val="60000"/>
            <a:lumOff val="40000"/>
          </a:schemeClr>
        </a:solidFill>
      </dgm:spPr>
      <dgm:t>
        <a:bodyPr/>
        <a:lstStyle/>
        <a:p>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Her yıl enerji tasarrufu eğitimlerine devam ederek personeli bilinçlendirmek.</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2AA87786-9A61-4FB5-8C2F-FF9D4EB4FD3F}" type="parTrans" cxnId="{E5D0970C-A118-457C-A5F8-9BF3942BBD8D}">
      <dgm:prSet/>
      <dgm:spPr/>
      <dgm:t>
        <a:bodyPr/>
        <a:lstStyle/>
        <a:p>
          <a:endParaRPr lang="en-US"/>
        </a:p>
      </dgm:t>
    </dgm:pt>
    <dgm:pt modelId="{C8A848EA-FCFE-4DD6-98F1-CE7C3C2AD001}" type="sibTrans" cxnId="{E5D0970C-A118-457C-A5F8-9BF3942BBD8D}">
      <dgm:prSet/>
      <dgm:spPr/>
      <dgm:t>
        <a:bodyPr/>
        <a:lstStyle/>
        <a:p>
          <a:endParaRPr lang="en-US"/>
        </a:p>
      </dgm:t>
    </dgm:pt>
    <dgm:pt modelId="{3CC12817-014E-4487-BEAE-2363FCFE0921}">
      <dgm:prSet custT="1"/>
      <dgm:spPr>
        <a:solidFill>
          <a:schemeClr val="accent5">
            <a:lumMod val="60000"/>
            <a:lumOff val="40000"/>
          </a:schemeClr>
        </a:solidFill>
      </dgm:spPr>
      <dgm:t>
        <a:bodyPr/>
        <a:lstStyle/>
        <a:p>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Yeni alınacak olan cihazlarda tasarruflu cihazları tercih etmek.</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8BB3D8DB-CE93-4533-BF2D-F2EAAE732219}" type="parTrans" cxnId="{C70FCC76-7C5C-40D3-82EE-6D97825432AC}">
      <dgm:prSet/>
      <dgm:spPr/>
      <dgm:t>
        <a:bodyPr/>
        <a:lstStyle/>
        <a:p>
          <a:endParaRPr lang="en-US"/>
        </a:p>
      </dgm:t>
    </dgm:pt>
    <dgm:pt modelId="{4918DE5D-C755-4F29-A6ED-38218FB45892}" type="sibTrans" cxnId="{C70FCC76-7C5C-40D3-82EE-6D97825432AC}">
      <dgm:prSet/>
      <dgm:spPr/>
      <dgm:t>
        <a:bodyPr/>
        <a:lstStyle/>
        <a:p>
          <a:endParaRPr lang="en-US"/>
        </a:p>
      </dgm:t>
    </dgm:pt>
    <dgm:pt modelId="{2D85D9DC-AAF0-43E8-A0D5-D2E900551C8F}">
      <dgm:prSet custT="1"/>
      <dgm:spPr>
        <a:solidFill>
          <a:schemeClr val="accent5">
            <a:lumMod val="60000"/>
            <a:lumOff val="40000"/>
          </a:schemeClr>
        </a:solidFill>
      </dgm:spPr>
      <dgm:t>
        <a:bodyPr/>
        <a:lstStyle/>
        <a:p>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Zamanla mevcut muslukları fotoselli musluklar ile değiştirmek.</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55F2421D-16E4-4319-87F1-7E642D96ECE0}" type="parTrans" cxnId="{03B5DB02-1C66-4EAA-8EDA-72605967AB31}">
      <dgm:prSet/>
      <dgm:spPr/>
      <dgm:t>
        <a:bodyPr/>
        <a:lstStyle/>
        <a:p>
          <a:endParaRPr lang="en-US"/>
        </a:p>
      </dgm:t>
    </dgm:pt>
    <dgm:pt modelId="{600BFEAF-71FF-4620-8112-79005590718B}" type="sibTrans" cxnId="{03B5DB02-1C66-4EAA-8EDA-72605967AB31}">
      <dgm:prSet/>
      <dgm:spPr/>
      <dgm:t>
        <a:bodyPr/>
        <a:lstStyle/>
        <a:p>
          <a:endParaRPr lang="en-US"/>
        </a:p>
      </dgm:t>
    </dgm:pt>
    <dgm:pt modelId="{9F1CDEB1-9F3A-4607-9BA3-816AD89B9E2F}">
      <dgm:prSet custT="1"/>
      <dgm:spPr>
        <a:solidFill>
          <a:schemeClr val="accent5">
            <a:lumMod val="60000"/>
            <a:lumOff val="40000"/>
          </a:schemeClr>
        </a:solidFill>
      </dgm:spPr>
      <dgm:t>
        <a:bodyPr/>
        <a:lstStyle/>
        <a:p>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Duş başlıklarını tasarruflu başlık ile değiştirmek.</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DED6C40C-ABF0-448D-8CF8-CA3C3A688E7C}" type="parTrans" cxnId="{EA829203-1DDE-421B-BEC6-A2D35D1B0245}">
      <dgm:prSet/>
      <dgm:spPr/>
      <dgm:t>
        <a:bodyPr/>
        <a:lstStyle/>
        <a:p>
          <a:endParaRPr lang="en-US"/>
        </a:p>
      </dgm:t>
    </dgm:pt>
    <dgm:pt modelId="{50578F63-34F9-445A-AAE9-4DC7A97DFCC7}" type="sibTrans" cxnId="{EA829203-1DDE-421B-BEC6-A2D35D1B0245}">
      <dgm:prSet/>
      <dgm:spPr/>
      <dgm:t>
        <a:bodyPr/>
        <a:lstStyle/>
        <a:p>
          <a:endParaRPr lang="en-US"/>
        </a:p>
      </dgm:t>
    </dgm:pt>
    <dgm:pt modelId="{DB681D86-12BA-4D21-8120-7FCC57577F09}" type="pres">
      <dgm:prSet presAssocID="{97565093-6AAC-45DF-B01F-5C15AE79C1E9}" presName="diagram" presStyleCnt="0">
        <dgm:presLayoutVars>
          <dgm:dir/>
          <dgm:resizeHandles val="exact"/>
        </dgm:presLayoutVars>
      </dgm:prSet>
      <dgm:spPr/>
    </dgm:pt>
    <dgm:pt modelId="{3980F5C3-1722-49AC-9AF7-E035A0759C65}" type="pres">
      <dgm:prSet presAssocID="{EC9055F5-A4D3-4504-ADA4-55B3B3C278C3}" presName="arrow" presStyleLbl="node1" presStyleIdx="0" presStyleCnt="1" custScaleX="144837" custScaleY="114855" custRadScaleRad="99635">
        <dgm:presLayoutVars>
          <dgm:bulletEnabled val="1"/>
        </dgm:presLayoutVars>
      </dgm:prSet>
      <dgm:spPr/>
    </dgm:pt>
  </dgm:ptLst>
  <dgm:cxnLst>
    <dgm:cxn modelId="{03B5DB02-1C66-4EAA-8EDA-72605967AB31}" srcId="{EC9055F5-A4D3-4504-ADA4-55B3B3C278C3}" destId="{2D85D9DC-AAF0-43E8-A0D5-D2E900551C8F}" srcOrd="3" destOrd="0" parTransId="{55F2421D-16E4-4319-87F1-7E642D96ECE0}" sibTransId="{600BFEAF-71FF-4620-8112-79005590718B}"/>
    <dgm:cxn modelId="{EA829203-1DDE-421B-BEC6-A2D35D1B0245}" srcId="{EC9055F5-A4D3-4504-ADA4-55B3B3C278C3}" destId="{9F1CDEB1-9F3A-4607-9BA3-816AD89B9E2F}" srcOrd="4" destOrd="0" parTransId="{DED6C40C-ABF0-448D-8CF8-CA3C3A688E7C}" sibTransId="{50578F63-34F9-445A-AAE9-4DC7A97DFCC7}"/>
    <dgm:cxn modelId="{E5D0970C-A118-457C-A5F8-9BF3942BBD8D}" srcId="{EC9055F5-A4D3-4504-ADA4-55B3B3C278C3}" destId="{8F74F6CB-57C4-4A7F-9FAA-81BB4F824FC1}" srcOrd="1" destOrd="0" parTransId="{2AA87786-9A61-4FB5-8C2F-FF9D4EB4FD3F}" sibTransId="{C8A848EA-FCFE-4DD6-98F1-CE7C3C2AD001}"/>
    <dgm:cxn modelId="{00584919-96C3-4B9E-98FB-B61F0FBD0CFB}" srcId="{EC9055F5-A4D3-4504-ADA4-55B3B3C278C3}" destId="{7330036F-E822-4D49-89A3-4F1FEF2385E7}" srcOrd="0" destOrd="0" parTransId="{8D912BB2-793D-418D-BF57-E17B94CF1344}" sibTransId="{B1252963-BB03-4E49-A850-4C24AC7AF2FB}"/>
    <dgm:cxn modelId="{97D8A332-6A04-4A69-8916-73D767715F53}" type="presOf" srcId="{9F1CDEB1-9F3A-4607-9BA3-816AD89B9E2F}" destId="{3980F5C3-1722-49AC-9AF7-E035A0759C65}" srcOrd="0" destOrd="5" presId="urn:microsoft.com/office/officeart/2005/8/layout/arrow5"/>
    <dgm:cxn modelId="{67CE6F5C-0393-47E5-8701-F525567A29AC}" type="presOf" srcId="{EC9055F5-A4D3-4504-ADA4-55B3B3C278C3}" destId="{3980F5C3-1722-49AC-9AF7-E035A0759C65}" srcOrd="0" destOrd="0" presId="urn:microsoft.com/office/officeart/2005/8/layout/arrow5"/>
    <dgm:cxn modelId="{EC67F966-6DDD-4721-9F27-19056B2CEC9C}" type="presOf" srcId="{8F74F6CB-57C4-4A7F-9FAA-81BB4F824FC1}" destId="{3980F5C3-1722-49AC-9AF7-E035A0759C65}" srcOrd="0" destOrd="2" presId="urn:microsoft.com/office/officeart/2005/8/layout/arrow5"/>
    <dgm:cxn modelId="{E36A096A-ACA1-4FAA-8833-D4CD20FAA3CE}" type="presOf" srcId="{2D85D9DC-AAF0-43E8-A0D5-D2E900551C8F}" destId="{3980F5C3-1722-49AC-9AF7-E035A0759C65}" srcOrd="0" destOrd="4" presId="urn:microsoft.com/office/officeart/2005/8/layout/arrow5"/>
    <dgm:cxn modelId="{97C82650-8B2B-4F88-AC26-328758A19DCD}" type="presOf" srcId="{3CC12817-014E-4487-BEAE-2363FCFE0921}" destId="{3980F5C3-1722-49AC-9AF7-E035A0759C65}" srcOrd="0" destOrd="3" presId="urn:microsoft.com/office/officeart/2005/8/layout/arrow5"/>
    <dgm:cxn modelId="{C70FCC76-7C5C-40D3-82EE-6D97825432AC}" srcId="{EC9055F5-A4D3-4504-ADA4-55B3B3C278C3}" destId="{3CC12817-014E-4487-BEAE-2363FCFE0921}" srcOrd="2" destOrd="0" parTransId="{8BB3D8DB-CE93-4533-BF2D-F2EAAE732219}" sibTransId="{4918DE5D-C755-4F29-A6ED-38218FB45892}"/>
    <dgm:cxn modelId="{0FA2F498-03CB-4969-A233-2369485A7F9E}" type="presOf" srcId="{97565093-6AAC-45DF-B01F-5C15AE79C1E9}" destId="{DB681D86-12BA-4D21-8120-7FCC57577F09}" srcOrd="0" destOrd="0" presId="urn:microsoft.com/office/officeart/2005/8/layout/arrow5"/>
    <dgm:cxn modelId="{8DF1BBB0-D6A4-45DB-9949-BEB1FB1E9452}" type="presOf" srcId="{7330036F-E822-4D49-89A3-4F1FEF2385E7}" destId="{3980F5C3-1722-49AC-9AF7-E035A0759C65}" srcOrd="0" destOrd="1" presId="urn:microsoft.com/office/officeart/2005/8/layout/arrow5"/>
    <dgm:cxn modelId="{FC1B9EF4-CF94-4874-AB5F-0BD63E2A9A69}" srcId="{97565093-6AAC-45DF-B01F-5C15AE79C1E9}" destId="{EC9055F5-A4D3-4504-ADA4-55B3B3C278C3}" srcOrd="0" destOrd="0" parTransId="{5DCC590A-F0A1-459B-8021-641B286126C6}" sibTransId="{494024DE-E177-4E74-A167-DA15A246A38B}"/>
    <dgm:cxn modelId="{ACFC7464-DEB5-46FA-9B03-AE00297F3551}" type="presParOf" srcId="{DB681D86-12BA-4D21-8120-7FCC57577F09}" destId="{3980F5C3-1722-49AC-9AF7-E035A0759C65}" srcOrd="0"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565093-6AAC-45DF-B01F-5C15AE79C1E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DB681D86-12BA-4D21-8120-7FCC57577F09}" type="pres">
      <dgm:prSet presAssocID="{97565093-6AAC-45DF-B01F-5C15AE79C1E9}" presName="diagram" presStyleCnt="0">
        <dgm:presLayoutVars>
          <dgm:dir/>
          <dgm:resizeHandles val="exact"/>
        </dgm:presLayoutVars>
      </dgm:prSet>
      <dgm:spPr/>
    </dgm:pt>
  </dgm:ptLst>
  <dgm:cxnLst>
    <dgm:cxn modelId="{0FA2F498-03CB-4969-A233-2369485A7F9E}" type="presOf" srcId="{97565093-6AAC-45DF-B01F-5C15AE79C1E9}" destId="{DB681D86-12BA-4D21-8120-7FCC57577F09}"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565093-6AAC-45DF-B01F-5C15AE79C1E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EC9055F5-A4D3-4504-ADA4-55B3B3C278C3}">
      <dgm:prSet/>
      <dgm:spPr>
        <a:solidFill>
          <a:schemeClr val="accent5">
            <a:lumMod val="60000"/>
            <a:lumOff val="40000"/>
          </a:schemeClr>
        </a:solidFill>
      </dgm:spPr>
      <dgm:t>
        <a:bodyPr/>
        <a:lstStyle/>
        <a:p>
          <a:r>
            <a:rPr lang="tr-TR" sz="1800" b="1" dirty="0">
              <a:solidFill>
                <a:schemeClr val="tx1"/>
              </a:solidFill>
            </a:rPr>
            <a:t>HEDEFLERİMİZ</a:t>
          </a:r>
          <a:endParaRPr lang="en-US" sz="1800" dirty="0">
            <a:solidFill>
              <a:schemeClr val="tx1"/>
            </a:solidFill>
          </a:endParaRPr>
        </a:p>
      </dgm:t>
    </dgm:pt>
    <dgm:pt modelId="{5DCC590A-F0A1-459B-8021-641B286126C6}" type="parTrans" cxnId="{FC1B9EF4-CF94-4874-AB5F-0BD63E2A9A69}">
      <dgm:prSet/>
      <dgm:spPr/>
      <dgm:t>
        <a:bodyPr/>
        <a:lstStyle/>
        <a:p>
          <a:endParaRPr lang="en-US"/>
        </a:p>
      </dgm:t>
    </dgm:pt>
    <dgm:pt modelId="{494024DE-E177-4E74-A167-DA15A246A38B}" type="sibTrans" cxnId="{FC1B9EF4-CF94-4874-AB5F-0BD63E2A9A69}">
      <dgm:prSet/>
      <dgm:spPr/>
      <dgm:t>
        <a:bodyPr/>
        <a:lstStyle/>
        <a:p>
          <a:endParaRPr lang="en-US"/>
        </a:p>
      </dgm:t>
    </dgm:pt>
    <dgm:pt modelId="{7330036F-E822-4D49-89A3-4F1FEF2385E7}">
      <dgm:prSet custT="1"/>
      <dgm:spPr>
        <a:solidFill>
          <a:schemeClr val="accent5">
            <a:lumMod val="60000"/>
            <a:lumOff val="40000"/>
          </a:schemeClr>
        </a:solidFill>
      </dgm:spPr>
      <dgm:t>
        <a:bodyPr/>
        <a:lstStyle/>
        <a:p>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2026 yıl sonuna kadar enerji tüketiminde kişi başı %1 tasarrufu sağlamak ve bunu ilerleyen yıllarda artarak devam ettirmek</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8D912BB2-793D-418D-BF57-E17B94CF1344}" type="parTrans" cxnId="{00584919-96C3-4B9E-98FB-B61F0FBD0CFB}">
      <dgm:prSet/>
      <dgm:spPr/>
      <dgm:t>
        <a:bodyPr/>
        <a:lstStyle/>
        <a:p>
          <a:endParaRPr lang="en-US"/>
        </a:p>
      </dgm:t>
    </dgm:pt>
    <dgm:pt modelId="{B1252963-BB03-4E49-A850-4C24AC7AF2FB}" type="sibTrans" cxnId="{00584919-96C3-4B9E-98FB-B61F0FBD0CFB}">
      <dgm:prSet/>
      <dgm:spPr/>
      <dgm:t>
        <a:bodyPr/>
        <a:lstStyle/>
        <a:p>
          <a:endParaRPr lang="en-US"/>
        </a:p>
      </dgm:t>
    </dgm:pt>
    <dgm:pt modelId="{B3B8ECDC-22D8-4A51-BC83-537CAC7F2B59}">
      <dgm:prSet custT="1"/>
      <dgm:spPr>
        <a:solidFill>
          <a:schemeClr val="accent5">
            <a:lumMod val="60000"/>
            <a:lumOff val="40000"/>
          </a:schemeClr>
        </a:solidFill>
      </dgm:spPr>
      <dgm:t>
        <a:bodyPr/>
        <a:lstStyle/>
        <a:p>
          <a:pPr>
            <a:buFont typeface="Symbol" panose="05050102010706020507" pitchFamily="18" charset="2"/>
            <a:buChar char=""/>
          </a:pPr>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Enerji verimliliği yüksek cihazlar almaya devam etmek</a:t>
          </a:r>
        </a:p>
      </dgm:t>
    </dgm:pt>
    <dgm:pt modelId="{7E1D882F-E1C4-4742-B20B-7D02B0125E5D}" type="parTrans" cxnId="{AF0711E6-F5E3-4437-B49C-3B791A526EF1}">
      <dgm:prSet/>
      <dgm:spPr/>
      <dgm:t>
        <a:bodyPr/>
        <a:lstStyle/>
        <a:p>
          <a:endParaRPr lang="tr-TR"/>
        </a:p>
      </dgm:t>
    </dgm:pt>
    <dgm:pt modelId="{456CC116-4344-47C4-9B1B-CE2FC32B05B2}" type="sibTrans" cxnId="{AF0711E6-F5E3-4437-B49C-3B791A526EF1}">
      <dgm:prSet/>
      <dgm:spPr/>
      <dgm:t>
        <a:bodyPr/>
        <a:lstStyle/>
        <a:p>
          <a:endParaRPr lang="tr-TR"/>
        </a:p>
      </dgm:t>
    </dgm:pt>
    <dgm:pt modelId="{A872F36E-785C-42B2-9289-80793B8544AB}">
      <dgm:prSet custT="1"/>
      <dgm:spPr>
        <a:solidFill>
          <a:schemeClr val="accent5">
            <a:lumMod val="60000"/>
            <a:lumOff val="40000"/>
          </a:schemeClr>
        </a:solidFill>
      </dgm:spPr>
      <dgm:t>
        <a:bodyPr/>
        <a:lstStyle/>
        <a:p>
          <a:pPr>
            <a:buFont typeface="Symbol" panose="05050102010706020507" pitchFamily="18" charset="2"/>
            <a:buChar char=""/>
          </a:pPr>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Yaş olarak ilerlemiş cihazları enerji tasarruflu cihazlar ile değiştirmek</a:t>
          </a:r>
        </a:p>
      </dgm:t>
    </dgm:pt>
    <dgm:pt modelId="{78BED4A6-EF7B-4391-9906-9CB90FF1CDC0}" type="parTrans" cxnId="{79E9FFF7-9EC4-4344-8B92-151977CF56B2}">
      <dgm:prSet/>
      <dgm:spPr/>
      <dgm:t>
        <a:bodyPr/>
        <a:lstStyle/>
        <a:p>
          <a:endParaRPr lang="tr-TR"/>
        </a:p>
      </dgm:t>
    </dgm:pt>
    <dgm:pt modelId="{E76A4F71-B927-410C-A4E1-E3427018A87E}" type="sibTrans" cxnId="{79E9FFF7-9EC4-4344-8B92-151977CF56B2}">
      <dgm:prSet/>
      <dgm:spPr/>
      <dgm:t>
        <a:bodyPr/>
        <a:lstStyle/>
        <a:p>
          <a:endParaRPr lang="tr-TR"/>
        </a:p>
      </dgm:t>
    </dgm:pt>
    <dgm:pt modelId="{BC155C78-5046-46C8-A537-BE0CD783D871}">
      <dgm:prSet custT="1"/>
      <dgm:spPr>
        <a:solidFill>
          <a:schemeClr val="accent5">
            <a:lumMod val="60000"/>
            <a:lumOff val="40000"/>
          </a:schemeClr>
        </a:solidFill>
      </dgm:spPr>
      <dgm:t>
        <a:bodyPr/>
        <a:lstStyle/>
        <a:p>
          <a:pPr>
            <a:buFont typeface="Symbol" panose="05050102010706020507" pitchFamily="18" charset="2"/>
            <a:buChar char=""/>
          </a:pPr>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Her yıl enerji tasarrufu eğitimlerine devam ederek personeli bilgilendirmek</a:t>
          </a:r>
        </a:p>
      </dgm:t>
    </dgm:pt>
    <dgm:pt modelId="{F99D954D-B92C-46D9-97A8-122D2636C405}" type="parTrans" cxnId="{83288F94-928C-4902-B128-065B3D3B2FFA}">
      <dgm:prSet/>
      <dgm:spPr/>
      <dgm:t>
        <a:bodyPr/>
        <a:lstStyle/>
        <a:p>
          <a:endParaRPr lang="tr-TR"/>
        </a:p>
      </dgm:t>
    </dgm:pt>
    <dgm:pt modelId="{D3C4B9D7-E708-439B-885C-6D8B2FC58266}" type="sibTrans" cxnId="{83288F94-928C-4902-B128-065B3D3B2FFA}">
      <dgm:prSet/>
      <dgm:spPr/>
      <dgm:t>
        <a:bodyPr/>
        <a:lstStyle/>
        <a:p>
          <a:endParaRPr lang="tr-TR"/>
        </a:p>
      </dgm:t>
    </dgm:pt>
    <dgm:pt modelId="{DB681D86-12BA-4D21-8120-7FCC57577F09}" type="pres">
      <dgm:prSet presAssocID="{97565093-6AAC-45DF-B01F-5C15AE79C1E9}" presName="diagram" presStyleCnt="0">
        <dgm:presLayoutVars>
          <dgm:dir/>
          <dgm:resizeHandles val="exact"/>
        </dgm:presLayoutVars>
      </dgm:prSet>
      <dgm:spPr/>
    </dgm:pt>
    <dgm:pt modelId="{3980F5C3-1722-49AC-9AF7-E035A0759C65}" type="pres">
      <dgm:prSet presAssocID="{EC9055F5-A4D3-4504-ADA4-55B3B3C278C3}" presName="arrow" presStyleLbl="node1" presStyleIdx="0" presStyleCnt="1" custScaleX="137450" custScaleY="109548" custRadScaleRad="100144" custRadScaleInc="622">
        <dgm:presLayoutVars>
          <dgm:bulletEnabled val="1"/>
        </dgm:presLayoutVars>
      </dgm:prSet>
      <dgm:spPr/>
    </dgm:pt>
  </dgm:ptLst>
  <dgm:cxnLst>
    <dgm:cxn modelId="{00584919-96C3-4B9E-98FB-B61F0FBD0CFB}" srcId="{EC9055F5-A4D3-4504-ADA4-55B3B3C278C3}" destId="{7330036F-E822-4D49-89A3-4F1FEF2385E7}" srcOrd="0" destOrd="0" parTransId="{8D912BB2-793D-418D-BF57-E17B94CF1344}" sibTransId="{B1252963-BB03-4E49-A850-4C24AC7AF2FB}"/>
    <dgm:cxn modelId="{823AEF3C-709C-4BAE-9034-3C0805C1DD9A}" type="presOf" srcId="{A872F36E-785C-42B2-9289-80793B8544AB}" destId="{3980F5C3-1722-49AC-9AF7-E035A0759C65}" srcOrd="0" destOrd="3" presId="urn:microsoft.com/office/officeart/2005/8/layout/arrow5"/>
    <dgm:cxn modelId="{67CE6F5C-0393-47E5-8701-F525567A29AC}" type="presOf" srcId="{EC9055F5-A4D3-4504-ADA4-55B3B3C278C3}" destId="{3980F5C3-1722-49AC-9AF7-E035A0759C65}" srcOrd="0" destOrd="0" presId="urn:microsoft.com/office/officeart/2005/8/layout/arrow5"/>
    <dgm:cxn modelId="{07524E58-7456-4B64-B607-7784251E43B5}" type="presOf" srcId="{BC155C78-5046-46C8-A537-BE0CD783D871}" destId="{3980F5C3-1722-49AC-9AF7-E035A0759C65}" srcOrd="0" destOrd="4" presId="urn:microsoft.com/office/officeart/2005/8/layout/arrow5"/>
    <dgm:cxn modelId="{83288F94-928C-4902-B128-065B3D3B2FFA}" srcId="{EC9055F5-A4D3-4504-ADA4-55B3B3C278C3}" destId="{BC155C78-5046-46C8-A537-BE0CD783D871}" srcOrd="3" destOrd="0" parTransId="{F99D954D-B92C-46D9-97A8-122D2636C405}" sibTransId="{D3C4B9D7-E708-439B-885C-6D8B2FC58266}"/>
    <dgm:cxn modelId="{0FA2F498-03CB-4969-A233-2369485A7F9E}" type="presOf" srcId="{97565093-6AAC-45DF-B01F-5C15AE79C1E9}" destId="{DB681D86-12BA-4D21-8120-7FCC57577F09}" srcOrd="0" destOrd="0" presId="urn:microsoft.com/office/officeart/2005/8/layout/arrow5"/>
    <dgm:cxn modelId="{8DF1BBB0-D6A4-45DB-9949-BEB1FB1E9452}" type="presOf" srcId="{7330036F-E822-4D49-89A3-4F1FEF2385E7}" destId="{3980F5C3-1722-49AC-9AF7-E035A0759C65}" srcOrd="0" destOrd="1" presId="urn:microsoft.com/office/officeart/2005/8/layout/arrow5"/>
    <dgm:cxn modelId="{4EA722B3-1D1A-426B-B994-BA70AB032A18}" type="presOf" srcId="{B3B8ECDC-22D8-4A51-BC83-537CAC7F2B59}" destId="{3980F5C3-1722-49AC-9AF7-E035A0759C65}" srcOrd="0" destOrd="2" presId="urn:microsoft.com/office/officeart/2005/8/layout/arrow5"/>
    <dgm:cxn modelId="{AF0711E6-F5E3-4437-B49C-3B791A526EF1}" srcId="{EC9055F5-A4D3-4504-ADA4-55B3B3C278C3}" destId="{B3B8ECDC-22D8-4A51-BC83-537CAC7F2B59}" srcOrd="1" destOrd="0" parTransId="{7E1D882F-E1C4-4742-B20B-7D02B0125E5D}" sibTransId="{456CC116-4344-47C4-9B1B-CE2FC32B05B2}"/>
    <dgm:cxn modelId="{FC1B9EF4-CF94-4874-AB5F-0BD63E2A9A69}" srcId="{97565093-6AAC-45DF-B01F-5C15AE79C1E9}" destId="{EC9055F5-A4D3-4504-ADA4-55B3B3C278C3}" srcOrd="0" destOrd="0" parTransId="{5DCC590A-F0A1-459B-8021-641B286126C6}" sibTransId="{494024DE-E177-4E74-A167-DA15A246A38B}"/>
    <dgm:cxn modelId="{79E9FFF7-9EC4-4344-8B92-151977CF56B2}" srcId="{EC9055F5-A4D3-4504-ADA4-55B3B3C278C3}" destId="{A872F36E-785C-42B2-9289-80793B8544AB}" srcOrd="2" destOrd="0" parTransId="{78BED4A6-EF7B-4391-9906-9CB90FF1CDC0}" sibTransId="{E76A4F71-B927-410C-A4E1-E3427018A87E}"/>
    <dgm:cxn modelId="{ACFC7464-DEB5-46FA-9B03-AE00297F3551}" type="presParOf" srcId="{DB681D86-12BA-4D21-8120-7FCC57577F09}" destId="{3980F5C3-1722-49AC-9AF7-E035A0759C65}" srcOrd="0"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2C38A4-0475-4A2C-963B-F6CED2020A8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F204B3A-55D3-440F-AEE9-F21E3283753E}">
      <dgm:prSet custT="1"/>
      <dgm:spPr/>
      <dgm:t>
        <a:bodyPr/>
        <a:lstStyle/>
        <a:p>
          <a:pPr>
            <a:lnSpc>
              <a:spcPct val="100000"/>
            </a:lnSpc>
          </a:pPr>
          <a:r>
            <a:rPr lang="tr-TR" sz="1600" dirty="0">
              <a:latin typeface="Calibri" panose="020F0502020204030204" pitchFamily="34" charset="0"/>
              <a:ea typeface="Calibri" panose="020F0502020204030204" pitchFamily="34" charset="0"/>
              <a:cs typeface="Calibri" panose="020F0502020204030204" pitchFamily="34" charset="0"/>
            </a:rPr>
            <a:t>2026 yılında öncelikli hedefimiz geceleme başına düşen kâğıt, plastik, cam ve metal atık miktarını %1’lık oranında azaltarak önlemler almak ve oluşan atıkları doğru şekilde ayrıştırarak geri dönüşümünü sağlamaktır</a:t>
          </a:r>
          <a:r>
            <a:rPr lang="tr-TR" sz="1100" dirty="0"/>
            <a:t>.</a:t>
          </a:r>
          <a:endParaRPr lang="en-US" sz="1100" dirty="0"/>
        </a:p>
      </dgm:t>
    </dgm:pt>
    <dgm:pt modelId="{17C098FF-9300-4525-B473-DBAD365B535B}" type="parTrans" cxnId="{AFFCE20F-DFC6-4D96-B0A9-12D5BD58E49F}">
      <dgm:prSet/>
      <dgm:spPr/>
      <dgm:t>
        <a:bodyPr/>
        <a:lstStyle/>
        <a:p>
          <a:endParaRPr lang="en-US"/>
        </a:p>
      </dgm:t>
    </dgm:pt>
    <dgm:pt modelId="{85678191-34DE-4393-8E53-FCA4FC7D5810}" type="sibTrans" cxnId="{AFFCE20F-DFC6-4D96-B0A9-12D5BD58E49F}">
      <dgm:prSet/>
      <dgm:spPr/>
      <dgm:t>
        <a:bodyPr/>
        <a:lstStyle/>
        <a:p>
          <a:endParaRPr lang="en-US"/>
        </a:p>
      </dgm:t>
    </dgm:pt>
    <dgm:pt modelId="{E2620DC4-153B-4B7D-8B49-4EC46FD49006}">
      <dgm:prSet custT="1"/>
      <dgm:spPr/>
      <dgm:t>
        <a:bodyPr/>
        <a:lstStyle/>
        <a:p>
          <a:pPr>
            <a:lnSpc>
              <a:spcPct val="100000"/>
            </a:lnSpc>
          </a:pPr>
          <a:r>
            <a:rPr lang="tr-TR" sz="1600" dirty="0">
              <a:latin typeface="Calibri" panose="020F0502020204030204" pitchFamily="34" charset="0"/>
              <a:ea typeface="Calibri" panose="020F0502020204030204" pitchFamily="34" charset="0"/>
              <a:cs typeface="Calibri" panose="020F0502020204030204" pitchFamily="34" charset="0"/>
            </a:rPr>
            <a:t>Her yıl vermiş olduğumuz çevre eğitimlerine katılım sayısını ve eğitim saatini artırarak personellerimizin bilinçlendirilmesi devam edecektir</a:t>
          </a:r>
          <a:r>
            <a:rPr lang="tr-TR" sz="1800" dirty="0"/>
            <a:t>.</a:t>
          </a:r>
          <a:endParaRPr lang="en-US" sz="1800" dirty="0"/>
        </a:p>
      </dgm:t>
    </dgm:pt>
    <dgm:pt modelId="{7325FD16-BB94-4692-848D-920BEBAD2D9A}" type="parTrans" cxnId="{18A83622-0E4D-442F-964C-BD896C70356D}">
      <dgm:prSet/>
      <dgm:spPr/>
      <dgm:t>
        <a:bodyPr/>
        <a:lstStyle/>
        <a:p>
          <a:endParaRPr lang="en-US"/>
        </a:p>
      </dgm:t>
    </dgm:pt>
    <dgm:pt modelId="{67D25460-F5B3-42CE-B8A8-27F50274DB79}" type="sibTrans" cxnId="{18A83622-0E4D-442F-964C-BD896C70356D}">
      <dgm:prSet/>
      <dgm:spPr/>
      <dgm:t>
        <a:bodyPr/>
        <a:lstStyle/>
        <a:p>
          <a:endParaRPr lang="en-US"/>
        </a:p>
      </dgm:t>
    </dgm:pt>
    <dgm:pt modelId="{C1DEA2C8-692E-4098-834C-C8364591B21C}">
      <dgm:prSet custT="1"/>
      <dgm:spPr/>
      <dgm:t>
        <a:bodyPr/>
        <a:lstStyle/>
        <a:p>
          <a:pPr>
            <a:lnSpc>
              <a:spcPct val="100000"/>
            </a:lnSpc>
          </a:pPr>
          <a:r>
            <a:rPr lang="tr-TR" sz="1600" dirty="0">
              <a:latin typeface="Calibri" panose="020F0502020204030204" pitchFamily="34" charset="0"/>
              <a:ea typeface="Calibri" panose="020F0502020204030204" pitchFamily="34" charset="0"/>
              <a:cs typeface="Calibri" panose="020F0502020204030204" pitchFamily="34" charset="0"/>
            </a:rPr>
            <a:t>Misafirlere personellerimize birçok iletişim yöntemiyle atık bilgilendirmeleri ile farkındalık        sağlanacaktır</a:t>
          </a:r>
          <a:r>
            <a:rPr lang="tr-TR" sz="1900" dirty="0"/>
            <a:t>.</a:t>
          </a:r>
          <a:endParaRPr lang="en-US" sz="1900" dirty="0"/>
        </a:p>
      </dgm:t>
    </dgm:pt>
    <dgm:pt modelId="{44ABDE7A-D6CD-4CDA-BCDE-D3D9F575B97C}" type="parTrans" cxnId="{8847BDD0-FB6A-4744-9665-F1542D8A3FD7}">
      <dgm:prSet/>
      <dgm:spPr/>
      <dgm:t>
        <a:bodyPr/>
        <a:lstStyle/>
        <a:p>
          <a:endParaRPr lang="en-US"/>
        </a:p>
      </dgm:t>
    </dgm:pt>
    <dgm:pt modelId="{B787D91D-666F-40C9-9813-E9C4B1FBEA21}" type="sibTrans" cxnId="{8847BDD0-FB6A-4744-9665-F1542D8A3FD7}">
      <dgm:prSet/>
      <dgm:spPr/>
      <dgm:t>
        <a:bodyPr/>
        <a:lstStyle/>
        <a:p>
          <a:endParaRPr lang="en-US"/>
        </a:p>
      </dgm:t>
    </dgm:pt>
    <dgm:pt modelId="{8FA4BFFF-BF02-4B4A-9727-15767C8CCDA5}" type="pres">
      <dgm:prSet presAssocID="{B12C38A4-0475-4A2C-963B-F6CED2020A89}" presName="root" presStyleCnt="0">
        <dgm:presLayoutVars>
          <dgm:dir/>
          <dgm:resizeHandles val="exact"/>
        </dgm:presLayoutVars>
      </dgm:prSet>
      <dgm:spPr/>
    </dgm:pt>
    <dgm:pt modelId="{D284AE9E-7EEB-4D81-8781-7360C784502A}" type="pres">
      <dgm:prSet presAssocID="{5F204B3A-55D3-440F-AEE9-F21E3283753E}" presName="compNode" presStyleCnt="0"/>
      <dgm:spPr/>
    </dgm:pt>
    <dgm:pt modelId="{8669A6D2-80DC-42C4-B083-F081172F423F}" type="pres">
      <dgm:prSet presAssocID="{5F204B3A-55D3-440F-AEE9-F21E3283753E}"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Radyoaktif"/>
        </a:ext>
      </dgm:extLst>
    </dgm:pt>
    <dgm:pt modelId="{91343C89-270B-4A3C-BCAC-E5D7EE0F3243}" type="pres">
      <dgm:prSet presAssocID="{5F204B3A-55D3-440F-AEE9-F21E3283753E}" presName="spaceRect" presStyleCnt="0"/>
      <dgm:spPr/>
    </dgm:pt>
    <dgm:pt modelId="{7D0F72D0-1693-4851-82EA-8B57E992840A}" type="pres">
      <dgm:prSet presAssocID="{5F204B3A-55D3-440F-AEE9-F21E3283753E}" presName="textRect" presStyleLbl="revTx" presStyleIdx="0" presStyleCnt="3">
        <dgm:presLayoutVars>
          <dgm:chMax val="1"/>
          <dgm:chPref val="1"/>
        </dgm:presLayoutVars>
      </dgm:prSet>
      <dgm:spPr/>
    </dgm:pt>
    <dgm:pt modelId="{DD3ED832-D075-4869-BDC3-C974BF20011B}" type="pres">
      <dgm:prSet presAssocID="{85678191-34DE-4393-8E53-FCA4FC7D5810}" presName="sibTrans" presStyleCnt="0"/>
      <dgm:spPr/>
    </dgm:pt>
    <dgm:pt modelId="{F99093E1-D519-4DAA-AD5B-D5355CF4BF24}" type="pres">
      <dgm:prSet presAssocID="{E2620DC4-153B-4B7D-8B49-4EC46FD49006}" presName="compNode" presStyleCnt="0"/>
      <dgm:spPr/>
    </dgm:pt>
    <dgm:pt modelId="{30B2B419-85D7-40E4-BF1C-C7B759B0552E}" type="pres">
      <dgm:prSet presAssocID="{E2620DC4-153B-4B7D-8B49-4EC46FD49006}"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taplar"/>
        </a:ext>
      </dgm:extLst>
    </dgm:pt>
    <dgm:pt modelId="{F3004847-3C26-4CB7-85EF-5F3FB4B4246F}" type="pres">
      <dgm:prSet presAssocID="{E2620DC4-153B-4B7D-8B49-4EC46FD49006}" presName="spaceRect" presStyleCnt="0"/>
      <dgm:spPr/>
    </dgm:pt>
    <dgm:pt modelId="{D1BAB594-F8AD-47C6-B8CB-D2D5B11314DA}" type="pres">
      <dgm:prSet presAssocID="{E2620DC4-153B-4B7D-8B49-4EC46FD49006}" presName="textRect" presStyleLbl="revTx" presStyleIdx="1" presStyleCnt="3">
        <dgm:presLayoutVars>
          <dgm:chMax val="1"/>
          <dgm:chPref val="1"/>
        </dgm:presLayoutVars>
      </dgm:prSet>
      <dgm:spPr/>
    </dgm:pt>
    <dgm:pt modelId="{F108CF06-C502-421A-90A0-443DE26F29B8}" type="pres">
      <dgm:prSet presAssocID="{67D25460-F5B3-42CE-B8A8-27F50274DB79}" presName="sibTrans" presStyleCnt="0"/>
      <dgm:spPr/>
    </dgm:pt>
    <dgm:pt modelId="{772C3740-450D-4831-8835-F6C1E9A3B5C7}" type="pres">
      <dgm:prSet presAssocID="{C1DEA2C8-692E-4098-834C-C8364591B21C}" presName="compNode" presStyleCnt="0"/>
      <dgm:spPr/>
    </dgm:pt>
    <dgm:pt modelId="{C4867E66-5D42-4083-9D41-B9F83B094FE6}" type="pres">
      <dgm:prSet presAssocID="{C1DEA2C8-692E-4098-834C-C8364591B21C}"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ohbet"/>
        </a:ext>
      </dgm:extLst>
    </dgm:pt>
    <dgm:pt modelId="{5D2EAA6F-2A0B-4B8F-BD50-BD15C2C09A4F}" type="pres">
      <dgm:prSet presAssocID="{C1DEA2C8-692E-4098-834C-C8364591B21C}" presName="spaceRect" presStyleCnt="0"/>
      <dgm:spPr/>
    </dgm:pt>
    <dgm:pt modelId="{5A643DB0-4184-4489-BA3F-B53E3F68D068}" type="pres">
      <dgm:prSet presAssocID="{C1DEA2C8-692E-4098-834C-C8364591B21C}" presName="textRect" presStyleLbl="revTx" presStyleIdx="2" presStyleCnt="3">
        <dgm:presLayoutVars>
          <dgm:chMax val="1"/>
          <dgm:chPref val="1"/>
        </dgm:presLayoutVars>
      </dgm:prSet>
      <dgm:spPr/>
    </dgm:pt>
  </dgm:ptLst>
  <dgm:cxnLst>
    <dgm:cxn modelId="{AFFCE20F-DFC6-4D96-B0A9-12D5BD58E49F}" srcId="{B12C38A4-0475-4A2C-963B-F6CED2020A89}" destId="{5F204B3A-55D3-440F-AEE9-F21E3283753E}" srcOrd="0" destOrd="0" parTransId="{17C098FF-9300-4525-B473-DBAD365B535B}" sibTransId="{85678191-34DE-4393-8E53-FCA4FC7D5810}"/>
    <dgm:cxn modelId="{18A83622-0E4D-442F-964C-BD896C70356D}" srcId="{B12C38A4-0475-4A2C-963B-F6CED2020A89}" destId="{E2620DC4-153B-4B7D-8B49-4EC46FD49006}" srcOrd="1" destOrd="0" parTransId="{7325FD16-BB94-4692-848D-920BEBAD2D9A}" sibTransId="{67D25460-F5B3-42CE-B8A8-27F50274DB79}"/>
    <dgm:cxn modelId="{D5BA6C2E-CB54-4DD8-894A-6587D89EC9CA}" type="presOf" srcId="{B12C38A4-0475-4A2C-963B-F6CED2020A89}" destId="{8FA4BFFF-BF02-4B4A-9727-15767C8CCDA5}" srcOrd="0" destOrd="0" presId="urn:microsoft.com/office/officeart/2018/2/layout/IconLabelList"/>
    <dgm:cxn modelId="{C3FF2A35-8CCA-4AAA-875E-EB9D03F2E309}" type="presOf" srcId="{5F204B3A-55D3-440F-AEE9-F21E3283753E}" destId="{7D0F72D0-1693-4851-82EA-8B57E992840A}" srcOrd="0" destOrd="0" presId="urn:microsoft.com/office/officeart/2018/2/layout/IconLabelList"/>
    <dgm:cxn modelId="{F95D008B-A800-4F9F-9A32-45864191E2F2}" type="presOf" srcId="{C1DEA2C8-692E-4098-834C-C8364591B21C}" destId="{5A643DB0-4184-4489-BA3F-B53E3F68D068}" srcOrd="0" destOrd="0" presId="urn:microsoft.com/office/officeart/2018/2/layout/IconLabelList"/>
    <dgm:cxn modelId="{8847BDD0-FB6A-4744-9665-F1542D8A3FD7}" srcId="{B12C38A4-0475-4A2C-963B-F6CED2020A89}" destId="{C1DEA2C8-692E-4098-834C-C8364591B21C}" srcOrd="2" destOrd="0" parTransId="{44ABDE7A-D6CD-4CDA-BCDE-D3D9F575B97C}" sibTransId="{B787D91D-666F-40C9-9813-E9C4B1FBEA21}"/>
    <dgm:cxn modelId="{D4D51EFE-9385-49E9-B14B-0587385E2DCE}" type="presOf" srcId="{E2620DC4-153B-4B7D-8B49-4EC46FD49006}" destId="{D1BAB594-F8AD-47C6-B8CB-D2D5B11314DA}" srcOrd="0" destOrd="0" presId="urn:microsoft.com/office/officeart/2018/2/layout/IconLabelList"/>
    <dgm:cxn modelId="{33D8DE93-A5B9-4718-AFCB-1832E82E182A}" type="presParOf" srcId="{8FA4BFFF-BF02-4B4A-9727-15767C8CCDA5}" destId="{D284AE9E-7EEB-4D81-8781-7360C784502A}" srcOrd="0" destOrd="0" presId="urn:microsoft.com/office/officeart/2018/2/layout/IconLabelList"/>
    <dgm:cxn modelId="{17DB9D78-1897-4E8B-8361-38CB04F77C9E}" type="presParOf" srcId="{D284AE9E-7EEB-4D81-8781-7360C784502A}" destId="{8669A6D2-80DC-42C4-B083-F081172F423F}" srcOrd="0" destOrd="0" presId="urn:microsoft.com/office/officeart/2018/2/layout/IconLabelList"/>
    <dgm:cxn modelId="{FBC89CEC-535D-44AA-B0AF-E2D06E111F74}" type="presParOf" srcId="{D284AE9E-7EEB-4D81-8781-7360C784502A}" destId="{91343C89-270B-4A3C-BCAC-E5D7EE0F3243}" srcOrd="1" destOrd="0" presId="urn:microsoft.com/office/officeart/2018/2/layout/IconLabelList"/>
    <dgm:cxn modelId="{33845162-DB29-4157-8D82-48066D96FAAA}" type="presParOf" srcId="{D284AE9E-7EEB-4D81-8781-7360C784502A}" destId="{7D0F72D0-1693-4851-82EA-8B57E992840A}" srcOrd="2" destOrd="0" presId="urn:microsoft.com/office/officeart/2018/2/layout/IconLabelList"/>
    <dgm:cxn modelId="{33ABDCD8-7083-4877-8B74-67DF633E459E}" type="presParOf" srcId="{8FA4BFFF-BF02-4B4A-9727-15767C8CCDA5}" destId="{DD3ED832-D075-4869-BDC3-C974BF20011B}" srcOrd="1" destOrd="0" presId="urn:microsoft.com/office/officeart/2018/2/layout/IconLabelList"/>
    <dgm:cxn modelId="{EF1F639B-CDA4-42C5-BDFA-FEB7D0CA2FAE}" type="presParOf" srcId="{8FA4BFFF-BF02-4B4A-9727-15767C8CCDA5}" destId="{F99093E1-D519-4DAA-AD5B-D5355CF4BF24}" srcOrd="2" destOrd="0" presId="urn:microsoft.com/office/officeart/2018/2/layout/IconLabelList"/>
    <dgm:cxn modelId="{02FC8ACC-FE10-47D0-842F-90DB6E264A51}" type="presParOf" srcId="{F99093E1-D519-4DAA-AD5B-D5355CF4BF24}" destId="{30B2B419-85D7-40E4-BF1C-C7B759B0552E}" srcOrd="0" destOrd="0" presId="urn:microsoft.com/office/officeart/2018/2/layout/IconLabelList"/>
    <dgm:cxn modelId="{6E2DA07F-FC15-4C3B-BF12-2E50A67BC00C}" type="presParOf" srcId="{F99093E1-D519-4DAA-AD5B-D5355CF4BF24}" destId="{F3004847-3C26-4CB7-85EF-5F3FB4B4246F}" srcOrd="1" destOrd="0" presId="urn:microsoft.com/office/officeart/2018/2/layout/IconLabelList"/>
    <dgm:cxn modelId="{11605EC7-3459-4862-9A80-37482C57CA4F}" type="presParOf" srcId="{F99093E1-D519-4DAA-AD5B-D5355CF4BF24}" destId="{D1BAB594-F8AD-47C6-B8CB-D2D5B11314DA}" srcOrd="2" destOrd="0" presId="urn:microsoft.com/office/officeart/2018/2/layout/IconLabelList"/>
    <dgm:cxn modelId="{4B0C2527-649C-48C6-9EF6-53D805808D89}" type="presParOf" srcId="{8FA4BFFF-BF02-4B4A-9727-15767C8CCDA5}" destId="{F108CF06-C502-421A-90A0-443DE26F29B8}" srcOrd="3" destOrd="0" presId="urn:microsoft.com/office/officeart/2018/2/layout/IconLabelList"/>
    <dgm:cxn modelId="{767B41BC-1571-4B26-B2CA-8286F4371779}" type="presParOf" srcId="{8FA4BFFF-BF02-4B4A-9727-15767C8CCDA5}" destId="{772C3740-450D-4831-8835-F6C1E9A3B5C7}" srcOrd="4" destOrd="0" presId="urn:microsoft.com/office/officeart/2018/2/layout/IconLabelList"/>
    <dgm:cxn modelId="{393D54B7-311F-453A-9494-E9F561708904}" type="presParOf" srcId="{772C3740-450D-4831-8835-F6C1E9A3B5C7}" destId="{C4867E66-5D42-4083-9D41-B9F83B094FE6}" srcOrd="0" destOrd="0" presId="urn:microsoft.com/office/officeart/2018/2/layout/IconLabelList"/>
    <dgm:cxn modelId="{1D128D62-592C-479C-9E82-ED6C3DFBD9F4}" type="presParOf" srcId="{772C3740-450D-4831-8835-F6C1E9A3B5C7}" destId="{5D2EAA6F-2A0B-4B8F-BD50-BD15C2C09A4F}" srcOrd="1" destOrd="0" presId="urn:microsoft.com/office/officeart/2018/2/layout/IconLabelList"/>
    <dgm:cxn modelId="{2B7BB3D4-E9C3-4D67-84D0-D015595CBB24}" type="presParOf" srcId="{772C3740-450D-4831-8835-F6C1E9A3B5C7}" destId="{5A643DB0-4184-4489-BA3F-B53E3F68D06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E8CBC-D473-4161-B0AE-161D7E75EAD8}">
      <dsp:nvSpPr>
        <dsp:cNvPr id="0" name=""/>
        <dsp:cNvSpPr/>
      </dsp:nvSpPr>
      <dsp:spPr>
        <a:xfrm>
          <a:off x="2438051" y="-44849"/>
          <a:ext cx="2013724" cy="1033968"/>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Calibri" panose="020F0502020204030204" pitchFamily="34" charset="0"/>
              <a:ea typeface="Calibri" panose="020F0502020204030204" pitchFamily="34" charset="0"/>
              <a:cs typeface="Calibri" panose="020F0502020204030204" pitchFamily="34" charset="0"/>
            </a:rPr>
            <a:t>SÜRDÜRÜLEBİLİR EKİP LİDERİ</a:t>
          </a:r>
        </a:p>
        <a:p>
          <a:pPr marL="0" lvl="0" indent="0" algn="ctr" defTabSz="800100">
            <a:lnSpc>
              <a:spcPct val="90000"/>
            </a:lnSpc>
            <a:spcBef>
              <a:spcPct val="0"/>
            </a:spcBef>
            <a:spcAft>
              <a:spcPct val="35000"/>
            </a:spcAft>
            <a:buNone/>
          </a:pPr>
          <a:r>
            <a:rPr lang="tr-TR" sz="1600" kern="1200" dirty="0">
              <a:solidFill>
                <a:srgbClr val="FF0000"/>
              </a:solidFill>
              <a:latin typeface="Calibri" panose="020F0502020204030204" pitchFamily="34" charset="0"/>
              <a:ea typeface="Calibri" panose="020F0502020204030204" pitchFamily="34" charset="0"/>
              <a:cs typeface="Calibri" panose="020F0502020204030204" pitchFamily="34" charset="0"/>
            </a:rPr>
            <a:t>Mehmet DUMAN</a:t>
          </a:r>
        </a:p>
      </dsp:txBody>
      <dsp:txXfrm>
        <a:off x="2488525" y="5625"/>
        <a:ext cx="1912776" cy="933020"/>
      </dsp:txXfrm>
    </dsp:sp>
    <dsp:sp modelId="{D73FC024-6086-46FB-B002-8D34A640DBE0}">
      <dsp:nvSpPr>
        <dsp:cNvPr id="0" name=""/>
        <dsp:cNvSpPr/>
      </dsp:nvSpPr>
      <dsp:spPr>
        <a:xfrm>
          <a:off x="1140367" y="317260"/>
          <a:ext cx="4133727" cy="4133727"/>
        </a:xfrm>
        <a:custGeom>
          <a:avLst/>
          <a:gdLst/>
          <a:ahLst/>
          <a:cxnLst/>
          <a:rect l="0" t="0" r="0" b="0"/>
          <a:pathLst>
            <a:path>
              <a:moveTo>
                <a:pt x="3413006" y="498480"/>
              </a:moveTo>
              <a:arcTo wR="2066863" hR="2066863" stAng="18638369" swAng="65543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4D3ABEF-6433-4240-A6A8-51050932CC21}">
      <dsp:nvSpPr>
        <dsp:cNvPr id="0" name=""/>
        <dsp:cNvSpPr/>
      </dsp:nvSpPr>
      <dsp:spPr>
        <a:xfrm>
          <a:off x="4266407" y="1203929"/>
          <a:ext cx="2024716" cy="118910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Calibri" panose="020F0502020204030204" pitchFamily="34" charset="0"/>
              <a:ea typeface="Calibri" panose="020F0502020204030204" pitchFamily="34" charset="0"/>
              <a:cs typeface="Calibri" panose="020F0502020204030204" pitchFamily="34" charset="0"/>
            </a:rPr>
            <a:t>ENERJİ VE SU YÖNETİMİ TEMSİLCİSİ</a:t>
          </a:r>
        </a:p>
        <a:p>
          <a:pPr marL="0" lvl="0" indent="0" algn="ctr" defTabSz="800100">
            <a:lnSpc>
              <a:spcPct val="90000"/>
            </a:lnSpc>
            <a:spcBef>
              <a:spcPct val="0"/>
            </a:spcBef>
            <a:spcAft>
              <a:spcPct val="35000"/>
            </a:spcAft>
            <a:buNone/>
          </a:pPr>
          <a:r>
            <a:rPr lang="tr-TR" sz="1600" kern="1200" dirty="0">
              <a:solidFill>
                <a:srgbClr val="FF0000"/>
              </a:solidFill>
              <a:latin typeface="Calibri" panose="020F0502020204030204" pitchFamily="34" charset="0"/>
              <a:ea typeface="Calibri" panose="020F0502020204030204" pitchFamily="34" charset="0"/>
              <a:cs typeface="Calibri" panose="020F0502020204030204" pitchFamily="34" charset="0"/>
            </a:rPr>
            <a:t>Metin BEKİR</a:t>
          </a:r>
        </a:p>
      </dsp:txBody>
      <dsp:txXfrm>
        <a:off x="4324454" y="1261976"/>
        <a:ext cx="1908622" cy="1073010"/>
      </dsp:txXfrm>
    </dsp:sp>
    <dsp:sp modelId="{E8876A98-7CEE-46BC-B18B-10CAA72DD9B4}">
      <dsp:nvSpPr>
        <dsp:cNvPr id="0" name=""/>
        <dsp:cNvSpPr/>
      </dsp:nvSpPr>
      <dsp:spPr>
        <a:xfrm>
          <a:off x="1414193" y="1049442"/>
          <a:ext cx="4133727" cy="4133727"/>
        </a:xfrm>
        <a:custGeom>
          <a:avLst/>
          <a:gdLst/>
          <a:ahLst/>
          <a:cxnLst/>
          <a:rect l="0" t="0" r="0" b="0"/>
          <a:pathLst>
            <a:path>
              <a:moveTo>
                <a:pt x="4070010" y="1557620"/>
              </a:moveTo>
              <a:arcTo wR="2066863" hR="2066863" stAng="20744180" swAng="1143262"/>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BC068F0-2791-4E1B-893E-ADCC5F8C050C}">
      <dsp:nvSpPr>
        <dsp:cNvPr id="0" name=""/>
        <dsp:cNvSpPr/>
      </dsp:nvSpPr>
      <dsp:spPr>
        <a:xfrm>
          <a:off x="4082904" y="3511053"/>
          <a:ext cx="1898047" cy="1336341"/>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Calibri" panose="020F0502020204030204" pitchFamily="34" charset="0"/>
              <a:ea typeface="Calibri" panose="020F0502020204030204" pitchFamily="34" charset="0"/>
              <a:cs typeface="Calibri" panose="020F0502020204030204" pitchFamily="34" charset="0"/>
            </a:rPr>
            <a:t>ERİŞEBİLİRLİK</a:t>
          </a:r>
        </a:p>
        <a:p>
          <a:pPr marL="0" lvl="0" indent="0" algn="ctr" defTabSz="800100">
            <a:lnSpc>
              <a:spcPct val="90000"/>
            </a:lnSpc>
            <a:spcBef>
              <a:spcPct val="0"/>
            </a:spcBef>
            <a:spcAft>
              <a:spcPct val="35000"/>
            </a:spcAft>
            <a:buNone/>
          </a:pPr>
          <a:r>
            <a:rPr lang="tr-TR" sz="1600" kern="1200" dirty="0">
              <a:solidFill>
                <a:srgbClr val="FF0000"/>
              </a:solidFill>
              <a:latin typeface="Calibri" panose="020F0502020204030204" pitchFamily="34" charset="0"/>
              <a:ea typeface="Calibri" panose="020F0502020204030204" pitchFamily="34" charset="0"/>
              <a:cs typeface="Calibri" panose="020F0502020204030204" pitchFamily="34" charset="0"/>
            </a:rPr>
            <a:t>Mehmet DUMAN</a:t>
          </a:r>
        </a:p>
      </dsp:txBody>
      <dsp:txXfrm>
        <a:off x="4148139" y="3576288"/>
        <a:ext cx="1767577" cy="1205871"/>
      </dsp:txXfrm>
    </dsp:sp>
    <dsp:sp modelId="{BF8FA170-1F50-405A-A4C2-F6519E41AE54}">
      <dsp:nvSpPr>
        <dsp:cNvPr id="0" name=""/>
        <dsp:cNvSpPr/>
      </dsp:nvSpPr>
      <dsp:spPr>
        <a:xfrm>
          <a:off x="2495618" y="653008"/>
          <a:ext cx="4133727" cy="4133727"/>
        </a:xfrm>
        <a:custGeom>
          <a:avLst/>
          <a:gdLst/>
          <a:ahLst/>
          <a:cxnLst/>
          <a:rect l="0" t="0" r="0" b="0"/>
          <a:pathLst>
            <a:path>
              <a:moveTo>
                <a:pt x="1456359" y="4041505"/>
              </a:moveTo>
              <a:arcTo wR="2066863" hR="2066863" stAng="6430810" swAng="68255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02763BF-3620-4714-89D2-1C3C66BF16EA}">
      <dsp:nvSpPr>
        <dsp:cNvPr id="0" name=""/>
        <dsp:cNvSpPr/>
      </dsp:nvSpPr>
      <dsp:spPr>
        <a:xfrm>
          <a:off x="1477927" y="3521689"/>
          <a:ext cx="1979523" cy="135762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Calibri" panose="020F0502020204030204" pitchFamily="34" charset="0"/>
              <a:ea typeface="Calibri" panose="020F0502020204030204" pitchFamily="34" charset="0"/>
              <a:cs typeface="Calibri" panose="020F0502020204030204" pitchFamily="34" charset="0"/>
            </a:rPr>
            <a:t>ÇALIŞAN VE MÜŞTERİ TEMSİLCİSİ</a:t>
          </a:r>
        </a:p>
        <a:p>
          <a:pPr marL="0" lvl="0" indent="0" algn="ctr" defTabSz="800100">
            <a:lnSpc>
              <a:spcPct val="90000"/>
            </a:lnSpc>
            <a:spcBef>
              <a:spcPct val="0"/>
            </a:spcBef>
            <a:spcAft>
              <a:spcPct val="35000"/>
            </a:spcAft>
            <a:buNone/>
          </a:pPr>
          <a:r>
            <a:rPr lang="tr-TR" sz="1600" b="0" kern="1200" dirty="0">
              <a:solidFill>
                <a:srgbClr val="FF0000"/>
              </a:solidFill>
              <a:latin typeface="Calibri" panose="020F0502020204030204" pitchFamily="34" charset="0"/>
              <a:ea typeface="Calibri" panose="020F0502020204030204" pitchFamily="34" charset="0"/>
              <a:cs typeface="Calibri" panose="020F0502020204030204" pitchFamily="34" charset="0"/>
            </a:rPr>
            <a:t>Deniz URUN</a:t>
          </a:r>
        </a:p>
      </dsp:txBody>
      <dsp:txXfrm>
        <a:off x="1544201" y="3587963"/>
        <a:ext cx="1846975" cy="1225072"/>
      </dsp:txXfrm>
    </dsp:sp>
    <dsp:sp modelId="{63F18547-59CF-4058-A856-A139A400F444}">
      <dsp:nvSpPr>
        <dsp:cNvPr id="0" name=""/>
        <dsp:cNvSpPr/>
      </dsp:nvSpPr>
      <dsp:spPr>
        <a:xfrm>
          <a:off x="1343674" y="176202"/>
          <a:ext cx="4133727" cy="4133727"/>
        </a:xfrm>
        <a:custGeom>
          <a:avLst/>
          <a:gdLst/>
          <a:ahLst/>
          <a:cxnLst/>
          <a:rect l="0" t="0" r="0" b="0"/>
          <a:pathLst>
            <a:path>
              <a:moveTo>
                <a:pt x="304916" y="3147358"/>
              </a:moveTo>
              <a:arcTo wR="2066863" hR="2066863" stAng="8908906" swAng="1235386"/>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C371CC9-CF30-42C9-8A2E-07D325D376C5}">
      <dsp:nvSpPr>
        <dsp:cNvPr id="0" name=""/>
        <dsp:cNvSpPr/>
      </dsp:nvSpPr>
      <dsp:spPr>
        <a:xfrm>
          <a:off x="371224" y="1319974"/>
          <a:ext cx="2173432" cy="107556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Calibri" panose="020F0502020204030204" pitchFamily="34" charset="0"/>
              <a:ea typeface="Calibri" panose="020F0502020204030204" pitchFamily="34" charset="0"/>
              <a:cs typeface="Calibri" panose="020F0502020204030204" pitchFamily="34" charset="0"/>
            </a:rPr>
            <a:t>ÇEVRE TEMSİLCİSİ</a:t>
          </a:r>
        </a:p>
        <a:p>
          <a:pPr marL="0" lvl="0" indent="0" algn="ctr" defTabSz="800100">
            <a:lnSpc>
              <a:spcPct val="90000"/>
            </a:lnSpc>
            <a:spcBef>
              <a:spcPct val="0"/>
            </a:spcBef>
            <a:spcAft>
              <a:spcPct val="35000"/>
            </a:spcAft>
            <a:buNone/>
          </a:pPr>
          <a:r>
            <a:rPr lang="tr-TR" sz="1800" b="1" kern="1200" dirty="0">
              <a:latin typeface="Calibri" panose="020F0502020204030204" pitchFamily="34" charset="0"/>
              <a:ea typeface="Calibri" panose="020F0502020204030204" pitchFamily="34" charset="0"/>
              <a:cs typeface="Calibri" panose="020F0502020204030204" pitchFamily="34" charset="0"/>
            </a:rPr>
            <a:t>KAT GÖREVLİSİ </a:t>
          </a:r>
        </a:p>
        <a:p>
          <a:pPr marL="0" lvl="0" indent="0" algn="ctr" defTabSz="800100">
            <a:lnSpc>
              <a:spcPct val="90000"/>
            </a:lnSpc>
            <a:spcBef>
              <a:spcPct val="0"/>
            </a:spcBef>
            <a:spcAft>
              <a:spcPct val="35000"/>
            </a:spcAft>
            <a:buNone/>
          </a:pPr>
          <a:r>
            <a:rPr lang="tr-TR" sz="1600" b="0" kern="1200" dirty="0" err="1">
              <a:solidFill>
                <a:srgbClr val="FF0000"/>
              </a:solidFill>
              <a:latin typeface="Calibri" panose="020F0502020204030204" pitchFamily="34" charset="0"/>
              <a:ea typeface="Calibri" panose="020F0502020204030204" pitchFamily="34" charset="0"/>
              <a:cs typeface="Calibri" panose="020F0502020204030204" pitchFamily="34" charset="0"/>
            </a:rPr>
            <a:t>Ö.Doğan</a:t>
          </a:r>
          <a:r>
            <a:rPr lang="tr-TR" sz="1600" b="0" kern="1200" dirty="0">
              <a:solidFill>
                <a:srgbClr val="FF0000"/>
              </a:solidFill>
              <a:latin typeface="Calibri" panose="020F0502020204030204" pitchFamily="34" charset="0"/>
              <a:ea typeface="Calibri" panose="020F0502020204030204" pitchFamily="34" charset="0"/>
              <a:cs typeface="Calibri" panose="020F0502020204030204" pitchFamily="34" charset="0"/>
            </a:rPr>
            <a:t> İLİNGİ</a:t>
          </a:r>
        </a:p>
      </dsp:txBody>
      <dsp:txXfrm>
        <a:off x="423729" y="1372479"/>
        <a:ext cx="2068422" cy="970554"/>
      </dsp:txXfrm>
    </dsp:sp>
    <dsp:sp modelId="{1CA688EE-FF0F-4718-9725-8C9813FB77F6}">
      <dsp:nvSpPr>
        <dsp:cNvPr id="0" name=""/>
        <dsp:cNvSpPr/>
      </dsp:nvSpPr>
      <dsp:spPr>
        <a:xfrm>
          <a:off x="1309056" y="508925"/>
          <a:ext cx="4133727" cy="4133727"/>
        </a:xfrm>
        <a:custGeom>
          <a:avLst/>
          <a:gdLst/>
          <a:ahLst/>
          <a:cxnLst/>
          <a:rect l="0" t="0" r="0" b="0"/>
          <a:pathLst>
            <a:path>
              <a:moveTo>
                <a:pt x="542842" y="670695"/>
              </a:moveTo>
              <a:arcTo wR="2066863" hR="2066863" stAng="13349583" swAng="926653"/>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0F5C3-1722-49AC-9AF7-E035A0759C65}">
      <dsp:nvSpPr>
        <dsp:cNvPr id="0" name=""/>
        <dsp:cNvSpPr/>
      </dsp:nvSpPr>
      <dsp:spPr>
        <a:xfrm>
          <a:off x="6" y="15"/>
          <a:ext cx="5518660" cy="4376269"/>
        </a:xfrm>
        <a:prstGeom prst="downArrow">
          <a:avLst>
            <a:gd name="adj1" fmla="val 50000"/>
            <a:gd name="adj2" fmla="val 35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tr-TR"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HEDEFLERİMİZ</a:t>
          </a:r>
          <a:endParaRPr lang="en-US" sz="16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tr-TR" sz="1600" kern="1200" dirty="0">
              <a:solidFill>
                <a:schemeClr val="tx1"/>
              </a:solidFill>
              <a:latin typeface="Calibri" panose="020F0502020204030204" pitchFamily="34" charset="0"/>
              <a:ea typeface="Calibri" panose="020F0502020204030204" pitchFamily="34" charset="0"/>
              <a:cs typeface="Calibri" panose="020F0502020204030204" pitchFamily="34" charset="0"/>
            </a:rPr>
            <a:t>2026 yılında su tüketiminde kişi başına %1 tasarruf sağlamak.</a:t>
          </a:r>
          <a:endParaRPr lang="en-US" sz="16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tr-TR" sz="1600" kern="1200" dirty="0">
              <a:solidFill>
                <a:schemeClr val="tx1"/>
              </a:solidFill>
              <a:latin typeface="Calibri" panose="020F0502020204030204" pitchFamily="34" charset="0"/>
              <a:ea typeface="Calibri" panose="020F0502020204030204" pitchFamily="34" charset="0"/>
              <a:cs typeface="Calibri" panose="020F0502020204030204" pitchFamily="34" charset="0"/>
            </a:rPr>
            <a:t>Her yıl enerji tasarrufu eğitimlerine devam ederek personeli bilinçlendirmek.</a:t>
          </a:r>
          <a:endParaRPr lang="en-US" sz="16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tr-TR" sz="1600" kern="1200" dirty="0">
              <a:solidFill>
                <a:schemeClr val="tx1"/>
              </a:solidFill>
              <a:latin typeface="Calibri" panose="020F0502020204030204" pitchFamily="34" charset="0"/>
              <a:ea typeface="Calibri" panose="020F0502020204030204" pitchFamily="34" charset="0"/>
              <a:cs typeface="Calibri" panose="020F0502020204030204" pitchFamily="34" charset="0"/>
            </a:rPr>
            <a:t>Yeni alınacak olan cihazlarda tasarruflu cihazları tercih etmek.</a:t>
          </a:r>
          <a:endParaRPr lang="en-US" sz="16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tr-TR" sz="1600" kern="1200" dirty="0">
              <a:solidFill>
                <a:schemeClr val="tx1"/>
              </a:solidFill>
              <a:latin typeface="Calibri" panose="020F0502020204030204" pitchFamily="34" charset="0"/>
              <a:ea typeface="Calibri" panose="020F0502020204030204" pitchFamily="34" charset="0"/>
              <a:cs typeface="Calibri" panose="020F0502020204030204" pitchFamily="34" charset="0"/>
            </a:rPr>
            <a:t>Zamanla mevcut muslukları fotoselli musluklar ile değiştirmek.</a:t>
          </a:r>
          <a:endParaRPr lang="en-US" sz="16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tr-TR" sz="1600" kern="1200" dirty="0">
              <a:solidFill>
                <a:schemeClr val="tx1"/>
              </a:solidFill>
              <a:latin typeface="Calibri" panose="020F0502020204030204" pitchFamily="34" charset="0"/>
              <a:ea typeface="Calibri" panose="020F0502020204030204" pitchFamily="34" charset="0"/>
              <a:cs typeface="Calibri" panose="020F0502020204030204" pitchFamily="34" charset="0"/>
            </a:rPr>
            <a:t>Duş başlıklarını tasarruflu başlık ile değiştirmek.</a:t>
          </a:r>
          <a:endParaRPr lang="en-US" sz="16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379671" y="15"/>
        <a:ext cx="2759330" cy="3610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0F5C3-1722-49AC-9AF7-E035A0759C65}">
      <dsp:nvSpPr>
        <dsp:cNvPr id="0" name=""/>
        <dsp:cNvSpPr/>
      </dsp:nvSpPr>
      <dsp:spPr>
        <a:xfrm>
          <a:off x="638191" y="0"/>
          <a:ext cx="5566843" cy="4436788"/>
        </a:xfrm>
        <a:prstGeom prst="downArrow">
          <a:avLst>
            <a:gd name="adj1" fmla="val 50000"/>
            <a:gd name="adj2" fmla="val 35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800100">
            <a:lnSpc>
              <a:spcPct val="90000"/>
            </a:lnSpc>
            <a:spcBef>
              <a:spcPct val="0"/>
            </a:spcBef>
            <a:spcAft>
              <a:spcPct val="35000"/>
            </a:spcAft>
            <a:buNone/>
          </a:pPr>
          <a:r>
            <a:rPr lang="tr-TR" sz="1800" b="1" kern="1200" dirty="0">
              <a:solidFill>
                <a:schemeClr val="tx1"/>
              </a:solidFill>
            </a:rPr>
            <a:t>HEDEFLERİMİZ</a:t>
          </a:r>
          <a:endParaRPr lang="en-US" sz="1800" kern="1200" dirty="0">
            <a:solidFill>
              <a:schemeClr val="tx1"/>
            </a:solidFill>
          </a:endParaRPr>
        </a:p>
        <a:p>
          <a:pPr marL="171450" lvl="1" indent="-171450" algn="l" defTabSz="711200">
            <a:lnSpc>
              <a:spcPct val="90000"/>
            </a:lnSpc>
            <a:spcBef>
              <a:spcPct val="0"/>
            </a:spcBef>
            <a:spcAft>
              <a:spcPct val="15000"/>
            </a:spcAft>
            <a:buChar char="•"/>
          </a:pPr>
          <a:r>
            <a:rPr lang="tr-TR" sz="1600" kern="1200" dirty="0">
              <a:solidFill>
                <a:schemeClr val="tx1"/>
              </a:solidFill>
              <a:latin typeface="Calibri" panose="020F0502020204030204" pitchFamily="34" charset="0"/>
              <a:ea typeface="Calibri" panose="020F0502020204030204" pitchFamily="34" charset="0"/>
              <a:cs typeface="Calibri" panose="020F0502020204030204" pitchFamily="34" charset="0"/>
            </a:rPr>
            <a:t>2026 yıl sonuna kadar enerji tüketiminde kişi başı %1 tasarrufu sağlamak ve bunu ilerleyen yıllarda artarak devam ettirmek</a:t>
          </a:r>
          <a:endParaRPr lang="en-US" sz="16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Font typeface="Symbol" panose="05050102010706020507" pitchFamily="18" charset="2"/>
            <a:buChar char=""/>
          </a:pPr>
          <a:r>
            <a:rPr lang="tr-TR" sz="1600" kern="1200" dirty="0">
              <a:solidFill>
                <a:schemeClr val="tx1"/>
              </a:solidFill>
              <a:latin typeface="Calibri" panose="020F0502020204030204" pitchFamily="34" charset="0"/>
              <a:ea typeface="Calibri" panose="020F0502020204030204" pitchFamily="34" charset="0"/>
              <a:cs typeface="Calibri" panose="020F0502020204030204" pitchFamily="34" charset="0"/>
            </a:rPr>
            <a:t>Enerji verimliliği yüksek cihazlar almaya devam etmek</a:t>
          </a:r>
        </a:p>
        <a:p>
          <a:pPr marL="171450" lvl="1" indent="-171450" algn="l" defTabSz="711200">
            <a:lnSpc>
              <a:spcPct val="90000"/>
            </a:lnSpc>
            <a:spcBef>
              <a:spcPct val="0"/>
            </a:spcBef>
            <a:spcAft>
              <a:spcPct val="15000"/>
            </a:spcAft>
            <a:buFont typeface="Symbol" panose="05050102010706020507" pitchFamily="18" charset="2"/>
            <a:buChar char=""/>
          </a:pPr>
          <a:r>
            <a:rPr lang="tr-TR" sz="1600" kern="1200" dirty="0">
              <a:solidFill>
                <a:schemeClr val="tx1"/>
              </a:solidFill>
              <a:latin typeface="Calibri" panose="020F0502020204030204" pitchFamily="34" charset="0"/>
              <a:ea typeface="Calibri" panose="020F0502020204030204" pitchFamily="34" charset="0"/>
              <a:cs typeface="Calibri" panose="020F0502020204030204" pitchFamily="34" charset="0"/>
            </a:rPr>
            <a:t>Yaş olarak ilerlemiş cihazları enerji tasarruflu cihazlar ile değiştirmek</a:t>
          </a:r>
        </a:p>
        <a:p>
          <a:pPr marL="171450" lvl="1" indent="-171450" algn="l" defTabSz="711200">
            <a:lnSpc>
              <a:spcPct val="90000"/>
            </a:lnSpc>
            <a:spcBef>
              <a:spcPct val="0"/>
            </a:spcBef>
            <a:spcAft>
              <a:spcPct val="15000"/>
            </a:spcAft>
            <a:buFont typeface="Symbol" panose="05050102010706020507" pitchFamily="18" charset="2"/>
            <a:buChar char=""/>
          </a:pPr>
          <a:r>
            <a:rPr lang="tr-TR" sz="1600" kern="1200" dirty="0">
              <a:solidFill>
                <a:schemeClr val="tx1"/>
              </a:solidFill>
              <a:latin typeface="Calibri" panose="020F0502020204030204" pitchFamily="34" charset="0"/>
              <a:ea typeface="Calibri" panose="020F0502020204030204" pitchFamily="34" charset="0"/>
              <a:cs typeface="Calibri" panose="020F0502020204030204" pitchFamily="34" charset="0"/>
            </a:rPr>
            <a:t>Her yıl enerji tasarrufu eğitimlerine devam ederek personeli bilgilendirmek</a:t>
          </a:r>
        </a:p>
      </dsp:txBody>
      <dsp:txXfrm>
        <a:off x="2029902" y="0"/>
        <a:ext cx="2783421" cy="3660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9A6D2-80DC-42C4-B083-F081172F423F}">
      <dsp:nvSpPr>
        <dsp:cNvPr id="0" name=""/>
        <dsp:cNvSpPr/>
      </dsp:nvSpPr>
      <dsp:spPr>
        <a:xfrm>
          <a:off x="456355" y="693436"/>
          <a:ext cx="741972" cy="74197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F72D0-1693-4851-82EA-8B57E992840A}">
      <dsp:nvSpPr>
        <dsp:cNvPr id="0" name=""/>
        <dsp:cNvSpPr/>
      </dsp:nvSpPr>
      <dsp:spPr>
        <a:xfrm>
          <a:off x="2927" y="2016521"/>
          <a:ext cx="1648828" cy="255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tr-TR" sz="1600" kern="1200" dirty="0">
              <a:latin typeface="Calibri" panose="020F0502020204030204" pitchFamily="34" charset="0"/>
              <a:ea typeface="Calibri" panose="020F0502020204030204" pitchFamily="34" charset="0"/>
              <a:cs typeface="Calibri" panose="020F0502020204030204" pitchFamily="34" charset="0"/>
            </a:rPr>
            <a:t>2026 yılında öncelikli hedefimiz geceleme başına düşen kâğıt, plastik, cam ve metal atık miktarını %1’lık oranında azaltarak önlemler almak ve oluşan atıkları doğru şekilde ayrıştırarak geri dönüşümünü sağlamaktır</a:t>
          </a:r>
          <a:r>
            <a:rPr lang="tr-TR" sz="1100" kern="1200" dirty="0"/>
            <a:t>.</a:t>
          </a:r>
          <a:endParaRPr lang="en-US" sz="1100" kern="1200" dirty="0"/>
        </a:p>
      </dsp:txBody>
      <dsp:txXfrm>
        <a:off x="2927" y="2016521"/>
        <a:ext cx="1648828" cy="2550531"/>
      </dsp:txXfrm>
    </dsp:sp>
    <dsp:sp modelId="{30B2B419-85D7-40E4-BF1C-C7B759B0552E}">
      <dsp:nvSpPr>
        <dsp:cNvPr id="0" name=""/>
        <dsp:cNvSpPr/>
      </dsp:nvSpPr>
      <dsp:spPr>
        <a:xfrm>
          <a:off x="2393728" y="693436"/>
          <a:ext cx="741972" cy="74197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AB594-F8AD-47C6-B8CB-D2D5B11314DA}">
      <dsp:nvSpPr>
        <dsp:cNvPr id="0" name=""/>
        <dsp:cNvSpPr/>
      </dsp:nvSpPr>
      <dsp:spPr>
        <a:xfrm>
          <a:off x="1940300" y="2016521"/>
          <a:ext cx="1648828" cy="255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tr-TR" sz="1600" kern="1200" dirty="0">
              <a:latin typeface="Calibri" panose="020F0502020204030204" pitchFamily="34" charset="0"/>
              <a:ea typeface="Calibri" panose="020F0502020204030204" pitchFamily="34" charset="0"/>
              <a:cs typeface="Calibri" panose="020F0502020204030204" pitchFamily="34" charset="0"/>
            </a:rPr>
            <a:t>Her yıl vermiş olduğumuz çevre eğitimlerine katılım sayısını ve eğitim saatini artırarak personellerimizin bilinçlendirilmesi devam edecektir</a:t>
          </a:r>
          <a:r>
            <a:rPr lang="tr-TR" sz="1800" kern="1200" dirty="0"/>
            <a:t>.</a:t>
          </a:r>
          <a:endParaRPr lang="en-US" sz="1800" kern="1200" dirty="0"/>
        </a:p>
      </dsp:txBody>
      <dsp:txXfrm>
        <a:off x="1940300" y="2016521"/>
        <a:ext cx="1648828" cy="2550531"/>
      </dsp:txXfrm>
    </dsp:sp>
    <dsp:sp modelId="{C4867E66-5D42-4083-9D41-B9F83B094FE6}">
      <dsp:nvSpPr>
        <dsp:cNvPr id="0" name=""/>
        <dsp:cNvSpPr/>
      </dsp:nvSpPr>
      <dsp:spPr>
        <a:xfrm>
          <a:off x="4331101" y="693436"/>
          <a:ext cx="741972" cy="74197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643DB0-4184-4489-BA3F-B53E3F68D068}">
      <dsp:nvSpPr>
        <dsp:cNvPr id="0" name=""/>
        <dsp:cNvSpPr/>
      </dsp:nvSpPr>
      <dsp:spPr>
        <a:xfrm>
          <a:off x="3877673" y="2016521"/>
          <a:ext cx="1648828" cy="255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tr-TR" sz="1600" kern="1200" dirty="0">
              <a:latin typeface="Calibri" panose="020F0502020204030204" pitchFamily="34" charset="0"/>
              <a:ea typeface="Calibri" panose="020F0502020204030204" pitchFamily="34" charset="0"/>
              <a:cs typeface="Calibri" panose="020F0502020204030204" pitchFamily="34" charset="0"/>
            </a:rPr>
            <a:t>Misafirlere personellerimize birçok iletişim yöntemiyle atık bilgilendirmeleri ile farkındalık        sağlanacaktır</a:t>
          </a:r>
          <a:r>
            <a:rPr lang="tr-TR" sz="1900" kern="1200" dirty="0"/>
            <a:t>.</a:t>
          </a:r>
          <a:endParaRPr lang="en-US" sz="1900" kern="1200" dirty="0"/>
        </a:p>
      </dsp:txBody>
      <dsp:txXfrm>
        <a:off x="3877673" y="2016521"/>
        <a:ext cx="1648828" cy="2550531"/>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47C0D1-108E-4B5E-B8AA-585C6E25DE9C}" type="datetimeFigureOut">
              <a:rPr lang="tr-TR" smtClean="0"/>
              <a:t>15.05.2026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5CA1E-88CF-40AE-B2A0-1B3092C51A59}" type="slidenum">
              <a:rPr lang="tr-TR" smtClean="0"/>
              <a:t>‹#›</a:t>
            </a:fld>
            <a:endParaRPr lang="tr-TR"/>
          </a:p>
        </p:txBody>
      </p:sp>
    </p:spTree>
    <p:extLst>
      <p:ext uri="{BB962C8B-B14F-4D97-AF65-F5344CB8AC3E}">
        <p14:creationId xmlns:p14="http://schemas.microsoft.com/office/powerpoint/2010/main" val="231917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F25CA1E-88CF-40AE-B2A0-1B3092C51A59}" type="slidenum">
              <a:rPr lang="tr-TR" smtClean="0"/>
              <a:t>3</a:t>
            </a:fld>
            <a:endParaRPr lang="tr-TR"/>
          </a:p>
        </p:txBody>
      </p:sp>
    </p:spTree>
    <p:extLst>
      <p:ext uri="{BB962C8B-B14F-4D97-AF65-F5344CB8AC3E}">
        <p14:creationId xmlns:p14="http://schemas.microsoft.com/office/powerpoint/2010/main" val="616030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F25CA1E-88CF-40AE-B2A0-1B3092C51A59}" type="slidenum">
              <a:rPr lang="tr-TR" smtClean="0"/>
              <a:t>4</a:t>
            </a:fld>
            <a:endParaRPr lang="tr-TR"/>
          </a:p>
        </p:txBody>
      </p:sp>
    </p:spTree>
    <p:extLst>
      <p:ext uri="{BB962C8B-B14F-4D97-AF65-F5344CB8AC3E}">
        <p14:creationId xmlns:p14="http://schemas.microsoft.com/office/powerpoint/2010/main" val="208990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8F25CA1E-88CF-40AE-B2A0-1B3092C51A59}" type="slidenum">
              <a:rPr lang="tr-TR" smtClean="0"/>
              <a:t>5</a:t>
            </a:fld>
            <a:endParaRPr lang="tr-TR"/>
          </a:p>
        </p:txBody>
      </p:sp>
    </p:spTree>
    <p:extLst>
      <p:ext uri="{BB962C8B-B14F-4D97-AF65-F5344CB8AC3E}">
        <p14:creationId xmlns:p14="http://schemas.microsoft.com/office/powerpoint/2010/main" val="359404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F25CA1E-88CF-40AE-B2A0-1B3092C51A59}" type="slidenum">
              <a:rPr lang="tr-TR" smtClean="0"/>
              <a:t>7</a:t>
            </a:fld>
            <a:endParaRPr lang="tr-TR"/>
          </a:p>
        </p:txBody>
      </p:sp>
    </p:spTree>
    <p:extLst>
      <p:ext uri="{BB962C8B-B14F-4D97-AF65-F5344CB8AC3E}">
        <p14:creationId xmlns:p14="http://schemas.microsoft.com/office/powerpoint/2010/main" val="3097239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F25CA1E-88CF-40AE-B2A0-1B3092C51A59}" type="slidenum">
              <a:rPr lang="tr-TR" smtClean="0"/>
              <a:t>12</a:t>
            </a:fld>
            <a:endParaRPr lang="tr-TR"/>
          </a:p>
        </p:txBody>
      </p:sp>
    </p:spTree>
    <p:extLst>
      <p:ext uri="{BB962C8B-B14F-4D97-AF65-F5344CB8AC3E}">
        <p14:creationId xmlns:p14="http://schemas.microsoft.com/office/powerpoint/2010/main" val="249228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F25CA1E-88CF-40AE-B2A0-1B3092C51A59}" type="slidenum">
              <a:rPr lang="tr-TR" smtClean="0"/>
              <a:t>15</a:t>
            </a:fld>
            <a:endParaRPr lang="tr-TR"/>
          </a:p>
        </p:txBody>
      </p:sp>
    </p:spTree>
    <p:extLst>
      <p:ext uri="{BB962C8B-B14F-4D97-AF65-F5344CB8AC3E}">
        <p14:creationId xmlns:p14="http://schemas.microsoft.com/office/powerpoint/2010/main" val="1823793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F25CA1E-88CF-40AE-B2A0-1B3092C51A59}" type="slidenum">
              <a:rPr lang="tr-TR" smtClean="0"/>
              <a:t>17</a:t>
            </a:fld>
            <a:endParaRPr lang="tr-TR"/>
          </a:p>
        </p:txBody>
      </p:sp>
    </p:spTree>
    <p:extLst>
      <p:ext uri="{BB962C8B-B14F-4D97-AF65-F5344CB8AC3E}">
        <p14:creationId xmlns:p14="http://schemas.microsoft.com/office/powerpoint/2010/main" val="1018858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3A0AE1-32EC-9C03-4A4F-4A39D807FEE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A84E48C-54D7-57B3-68C9-990699867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48BD676-51E3-603A-C88D-8AD083EAD20F}"/>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5" name="Alt Bilgi Yer Tutucusu 4">
            <a:extLst>
              <a:ext uri="{FF2B5EF4-FFF2-40B4-BE49-F238E27FC236}">
                <a16:creationId xmlns:a16="http://schemas.microsoft.com/office/drawing/2014/main" id="{9A292846-1DF9-9977-0F90-00AC929E07B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CB40A68-C032-BA75-0E08-F182AD65FDB3}"/>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52303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B5548F-FC0C-08D0-7F92-328AEBE6B59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EB5A25B-835A-1945-A1D4-E91CE8BFA67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5DF0511-037B-13E0-3B44-F717A50A2656}"/>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5" name="Alt Bilgi Yer Tutucusu 4">
            <a:extLst>
              <a:ext uri="{FF2B5EF4-FFF2-40B4-BE49-F238E27FC236}">
                <a16:creationId xmlns:a16="http://schemas.microsoft.com/office/drawing/2014/main" id="{F0EF72AD-7551-5852-DEE9-95357F98107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D44CDA-11BA-DBFF-6F0E-4CCF9392B2F9}"/>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101861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89E3F48-8AE1-78B8-089A-64965CAE173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CDEA709-E750-525A-C2B1-5419B779BB0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3933536-BCA7-30AD-23E4-A4B17D9B7636}"/>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5" name="Alt Bilgi Yer Tutucusu 4">
            <a:extLst>
              <a:ext uri="{FF2B5EF4-FFF2-40B4-BE49-F238E27FC236}">
                <a16:creationId xmlns:a16="http://schemas.microsoft.com/office/drawing/2014/main" id="{B4DFAE66-6A60-8892-1AD3-38D8F85633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D0011B-0011-0A5D-8455-875E5A7810FF}"/>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405983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C47E58-6466-7075-1F67-D32CB4755B7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CBCCEDC-D6C2-4E1F-25F1-93A08C6B59E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E48677D-DACA-E6EB-7AEA-4E1AB7877280}"/>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5" name="Alt Bilgi Yer Tutucusu 4">
            <a:extLst>
              <a:ext uri="{FF2B5EF4-FFF2-40B4-BE49-F238E27FC236}">
                <a16:creationId xmlns:a16="http://schemas.microsoft.com/office/drawing/2014/main" id="{8369E7E3-9908-0B4C-BE51-9F2BB98313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6371512-24E5-EF7B-DB57-0673FE46D16F}"/>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223694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9BF811-3A20-18A4-274A-5031A326F71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6CAEFFD-56E2-A958-F2CE-B63EB10A9A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E6628A0-F6EB-EE22-622E-8B1CD1EA9483}"/>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5" name="Alt Bilgi Yer Tutucusu 4">
            <a:extLst>
              <a:ext uri="{FF2B5EF4-FFF2-40B4-BE49-F238E27FC236}">
                <a16:creationId xmlns:a16="http://schemas.microsoft.com/office/drawing/2014/main" id="{ECD58693-56A8-BF27-46DC-378396E1D13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3CABDDE-0A08-AFC4-CD8E-A14BA7095056}"/>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420846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9C584A-6855-8229-BF80-6B280F6490B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1E64ED1-E9D5-3CAF-09C6-D2EF04F3F4A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DA7BD47-B2DF-A227-0B78-684A086EFC0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B9D368E-B6EF-F63E-3653-75B73BB1F258}"/>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6" name="Alt Bilgi Yer Tutucusu 5">
            <a:extLst>
              <a:ext uri="{FF2B5EF4-FFF2-40B4-BE49-F238E27FC236}">
                <a16:creationId xmlns:a16="http://schemas.microsoft.com/office/drawing/2014/main" id="{2471FE6B-3222-9689-DE5D-26847224C20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F60E2FD-F9D9-184A-3CAB-F14BF2EDE296}"/>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757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55AAD7-593A-5F05-76C7-D4069C95BC8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FE558AC-760F-0197-CF00-DF4C02B3F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9BA90C5-76C3-ECA1-BEC2-5BF60C985E5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4D45602-FD0C-78A9-B68B-087252B2FE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00E6BA3-747F-05AC-A7CA-CB8DAB4A23C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7F2967E-4257-3A92-9738-7A7081E3A071}"/>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8" name="Alt Bilgi Yer Tutucusu 7">
            <a:extLst>
              <a:ext uri="{FF2B5EF4-FFF2-40B4-BE49-F238E27FC236}">
                <a16:creationId xmlns:a16="http://schemas.microsoft.com/office/drawing/2014/main" id="{01CDD07E-C60F-E27D-5EAA-49642C6F5BC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CD3EAC5-234B-42F3-1765-E57EB8865720}"/>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186574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70CF90-E9ED-BAC0-9921-8B5D293663E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78D6668-751A-C5A0-0B16-7FEC0BCF6C8A}"/>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4" name="Alt Bilgi Yer Tutucusu 3">
            <a:extLst>
              <a:ext uri="{FF2B5EF4-FFF2-40B4-BE49-F238E27FC236}">
                <a16:creationId xmlns:a16="http://schemas.microsoft.com/office/drawing/2014/main" id="{11DD94C8-19D5-561D-6EEE-5FED7CE675F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665E0E9-8621-EC0B-81E7-9C0ED2490093}"/>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1586326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8705C09-6E00-8EED-4E10-5F6FEBFD8847}"/>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3" name="Alt Bilgi Yer Tutucusu 2">
            <a:extLst>
              <a:ext uri="{FF2B5EF4-FFF2-40B4-BE49-F238E27FC236}">
                <a16:creationId xmlns:a16="http://schemas.microsoft.com/office/drawing/2014/main" id="{ED60E6C5-333B-FC25-C20D-F4BAEF594D2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BAF469A-A6DD-7E46-7062-390AF7D98D81}"/>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110029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A8A0FF-D59E-EF80-F5FF-A5DF1D7F73C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99E6EB6-8F59-9DE7-E22E-8021A9729D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E10B9BB-1CED-B55F-8DD6-CD94ACE15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EF683A7-6EF6-E241-6B25-BE05F8BDF6AD}"/>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6" name="Alt Bilgi Yer Tutucusu 5">
            <a:extLst>
              <a:ext uri="{FF2B5EF4-FFF2-40B4-BE49-F238E27FC236}">
                <a16:creationId xmlns:a16="http://schemas.microsoft.com/office/drawing/2014/main" id="{0C37CD1F-6740-9711-484C-2464C3AC5EA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EA65222-8B51-7584-185B-D1883AAEEA13}"/>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285645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3A3B99-310E-AFC0-1A1E-FF72AB3DFCB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9282254-3A2C-2DB5-907D-B7E7AB5AD4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4F463A6-9CD0-F873-911B-527A0E215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55C63ED-96A0-10DE-0C68-227DF35015BC}"/>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6" name="Alt Bilgi Yer Tutucusu 5">
            <a:extLst>
              <a:ext uri="{FF2B5EF4-FFF2-40B4-BE49-F238E27FC236}">
                <a16:creationId xmlns:a16="http://schemas.microsoft.com/office/drawing/2014/main" id="{F4097C01-9018-825B-BF7E-B297C973E5E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AE1FEF2-322E-5A31-06E0-2855ABBE569D}"/>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359883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8846E14-7DA9-F9BB-AE1D-7E6258C44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914E9A9-62C5-99ED-26F4-60262398C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C5F49EF-46E3-508F-8679-5F7BDFC3DF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ED0601-874C-4589-85BB-C3391A7FAF31}" type="datetimeFigureOut">
              <a:rPr lang="tr-TR" smtClean="0"/>
              <a:t>15.05.2026</a:t>
            </a:fld>
            <a:endParaRPr lang="tr-TR"/>
          </a:p>
        </p:txBody>
      </p:sp>
      <p:sp>
        <p:nvSpPr>
          <p:cNvPr id="5" name="Alt Bilgi Yer Tutucusu 4">
            <a:extLst>
              <a:ext uri="{FF2B5EF4-FFF2-40B4-BE49-F238E27FC236}">
                <a16:creationId xmlns:a16="http://schemas.microsoft.com/office/drawing/2014/main" id="{DD1F046A-64EF-60F8-A71D-FBDE54E8C2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72001676-E1CC-5F37-74F4-D8624345D0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3FDB7A-C164-479D-8B49-B039B488DECF}" type="slidenum">
              <a:rPr lang="tr-TR" smtClean="0"/>
              <a:t>‹#›</a:t>
            </a:fld>
            <a:endParaRPr lang="tr-TR"/>
          </a:p>
        </p:txBody>
      </p:sp>
    </p:spTree>
    <p:extLst>
      <p:ext uri="{BB962C8B-B14F-4D97-AF65-F5344CB8AC3E}">
        <p14:creationId xmlns:p14="http://schemas.microsoft.com/office/powerpoint/2010/main" val="99405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718E8B6-EC58-ED0B-E1D3-FEF8CF4428F6}"/>
              </a:ext>
            </a:extLst>
          </p:cNvPr>
          <p:cNvSpPr>
            <a:spLocks noGrp="1"/>
          </p:cNvSpPr>
          <p:nvPr>
            <p:ph type="title"/>
          </p:nvPr>
        </p:nvSpPr>
        <p:spPr>
          <a:xfrm>
            <a:off x="1137035" y="609600"/>
            <a:ext cx="3596330" cy="1330839"/>
          </a:xfrm>
        </p:spPr>
        <p:txBody>
          <a:bodyPr vert="horz" lIns="91440" tIns="45720" rIns="91440" bIns="45720" rtlCol="0" anchor="ctr">
            <a:normAutofit/>
          </a:bodyPr>
          <a:lstStyle/>
          <a:p>
            <a:r>
              <a:rPr lang="tr-TR" sz="4400" dirty="0"/>
              <a:t>OTEL LOGOSU</a:t>
            </a:r>
            <a:endParaRPr lang="en-US" sz="4400" dirty="0"/>
          </a:p>
        </p:txBody>
      </p:sp>
      <p:sp>
        <p:nvSpPr>
          <p:cNvPr id="4" name="Metin Yer Tutucusu 3">
            <a:extLst>
              <a:ext uri="{FF2B5EF4-FFF2-40B4-BE49-F238E27FC236}">
                <a16:creationId xmlns:a16="http://schemas.microsoft.com/office/drawing/2014/main" id="{D9D73C14-976D-2E4B-A617-0BB1240C49C7}"/>
              </a:ext>
            </a:extLst>
          </p:cNvPr>
          <p:cNvSpPr>
            <a:spLocks noGrp="1"/>
          </p:cNvSpPr>
          <p:nvPr>
            <p:ph type="body" sz="half" idx="2"/>
          </p:nvPr>
        </p:nvSpPr>
        <p:spPr>
          <a:xfrm>
            <a:off x="1137034" y="2194102"/>
            <a:ext cx="3158741" cy="3908586"/>
          </a:xfrm>
        </p:spPr>
        <p:txBody>
          <a:bodyPr vert="horz" lIns="91440" tIns="45720" rIns="91440" bIns="45720" rtlCol="0">
            <a:normAutofit/>
          </a:bodyPr>
          <a:lstStyle/>
          <a:p>
            <a:pPr indent="-228600">
              <a:buFont typeface="Arial" panose="020B0604020202020204" pitchFamily="34" charset="0"/>
              <a:buChar char="•"/>
            </a:pPr>
            <a:r>
              <a:rPr lang="tr-TR" sz="2000" dirty="0"/>
              <a:t>KAR’S OTEL</a:t>
            </a:r>
            <a:endParaRPr lang="en-US" sz="2000" dirty="0"/>
          </a:p>
          <a:p>
            <a:pPr indent="-228600">
              <a:buFont typeface="Arial" panose="020B0604020202020204" pitchFamily="34" charset="0"/>
              <a:buChar char="•"/>
            </a:pPr>
            <a:r>
              <a:rPr lang="en-US" sz="2000" dirty="0"/>
              <a:t>SÜRDÜRÜLEBİLİRLİK RAPORLAMASI</a:t>
            </a:r>
          </a:p>
        </p:txBody>
      </p:sp>
      <p:pic>
        <p:nvPicPr>
          <p:cNvPr id="6" name="Resim Yer Tutucusu 5" descr="unlu mamuller, yemek, gıda, bitki içeren bir resim&#10;&#10;Yapay zeka tarafından oluşturulan içerik yanlış olabilir.">
            <a:extLst>
              <a:ext uri="{FF2B5EF4-FFF2-40B4-BE49-F238E27FC236}">
                <a16:creationId xmlns:a16="http://schemas.microsoft.com/office/drawing/2014/main" id="{E05F119B-6303-5865-4BCB-2E94CBEB070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450" r="9199" b="-2"/>
          <a:stretch>
            <a:fillRect/>
          </a:stretch>
        </p:blipFill>
        <p:spPr>
          <a:xfrm>
            <a:off x="4948186" y="1"/>
            <a:ext cx="7447581"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pic>
        <p:nvPicPr>
          <p:cNvPr id="5" name="Resim 4">
            <a:extLst>
              <a:ext uri="{FF2B5EF4-FFF2-40B4-BE49-F238E27FC236}">
                <a16:creationId xmlns:a16="http://schemas.microsoft.com/office/drawing/2014/main" id="{7F8FF4EC-97AE-F881-BD19-21436DE325A9}"/>
              </a:ext>
            </a:extLst>
          </p:cNvPr>
          <p:cNvPicPr>
            <a:picLocks noChangeAspect="1"/>
          </p:cNvPicPr>
          <p:nvPr/>
        </p:nvPicPr>
        <p:blipFill>
          <a:blip r:embed="rId3"/>
          <a:stretch>
            <a:fillRect/>
          </a:stretch>
        </p:blipFill>
        <p:spPr>
          <a:xfrm>
            <a:off x="922213" y="130629"/>
            <a:ext cx="3811152" cy="2063471"/>
          </a:xfrm>
          <a:prstGeom prst="rect">
            <a:avLst/>
          </a:prstGeom>
        </p:spPr>
      </p:pic>
    </p:spTree>
    <p:extLst>
      <p:ext uri="{BB962C8B-B14F-4D97-AF65-F5344CB8AC3E}">
        <p14:creationId xmlns:p14="http://schemas.microsoft.com/office/powerpoint/2010/main" val="2716456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2421EA-EA00-3161-6F8F-1BC7F7FBE757}"/>
              </a:ext>
            </a:extLst>
          </p:cNvPr>
          <p:cNvSpPr>
            <a:spLocks noGrp="1"/>
          </p:cNvSpPr>
          <p:nvPr>
            <p:ph type="title"/>
          </p:nvPr>
        </p:nvSpPr>
        <p:spPr/>
        <p:txBody>
          <a:bodyPr>
            <a:normAutofit fontScale="90000"/>
          </a:bodyPr>
          <a:lstStyle/>
          <a:p>
            <a:pPr>
              <a:lnSpc>
                <a:spcPct val="115000"/>
              </a:lnSpc>
              <a:spcBef>
                <a:spcPts val="500"/>
              </a:spcBef>
              <a:spcAft>
                <a:spcPts val="1000"/>
              </a:spcAft>
            </a:pPr>
            <a:r>
              <a:rPr lang="tr-TR" sz="4400" b="1" dirty="0">
                <a:effectLst/>
                <a:latin typeface="Times New Roman" panose="02020603050405020304" pitchFamily="18" charset="0"/>
                <a:ea typeface="Times New Roman" panose="02020603050405020304" pitchFamily="18" charset="0"/>
                <a:cs typeface="Times New Roman" panose="02020603050405020304" pitchFamily="18" charset="0"/>
              </a:rPr>
              <a:t>5.4. Ekonomik Sürdürülebilirlik</a:t>
            </a:r>
            <a:br>
              <a:rPr lang="tr-TR" sz="2800" dirty="0">
                <a:effectLst/>
                <a:latin typeface="Aptos" panose="020B0004020202020204" pitchFamily="34" charset="0"/>
                <a:ea typeface="Times New Roman" panose="02020603050405020304" pitchFamily="18"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0AE56B7E-FCF0-7F42-4399-5D31F56E2E04}"/>
              </a:ext>
            </a:extLst>
          </p:cNvPr>
          <p:cNvSpPr>
            <a:spLocks noGrp="1"/>
          </p:cNvSpPr>
          <p:nvPr>
            <p:ph idx="1"/>
          </p:nvPr>
        </p:nvSpPr>
        <p:spPr/>
        <p:txBody>
          <a:bodyPr/>
          <a:lstStyle/>
          <a:p>
            <a:pPr marL="0" indent="0">
              <a:buNone/>
            </a:pPr>
            <a:r>
              <a:rPr lang="tr-TR" sz="1800" dirty="0">
                <a:effectLst/>
                <a:latin typeface="Calibri" panose="020F0502020204030204" pitchFamily="34" charset="0"/>
                <a:ea typeface="Calibri" panose="020F0502020204030204" pitchFamily="34" charset="0"/>
                <a:cs typeface="Calibri" panose="020F0502020204030204" pitchFamily="34" charset="0"/>
              </a:rPr>
              <a:t>• Yerel tedarikçilerden alışveriş yapılmakta, çevredeki restoran ve </a:t>
            </a:r>
            <a:r>
              <a:rPr lang="tr-TR" sz="1800" dirty="0" err="1">
                <a:effectLst/>
                <a:latin typeface="Calibri" panose="020F0502020204030204" pitchFamily="34" charset="0"/>
                <a:ea typeface="Calibri" panose="020F0502020204030204" pitchFamily="34" charset="0"/>
                <a:cs typeface="Calibri" panose="020F0502020204030204" pitchFamily="34" charset="0"/>
              </a:rPr>
              <a:t>spa’lara</a:t>
            </a:r>
            <a:r>
              <a:rPr lang="tr-TR" sz="1800" dirty="0">
                <a:effectLst/>
                <a:latin typeface="Calibri" panose="020F0502020204030204" pitchFamily="34" charset="0"/>
                <a:ea typeface="Calibri" panose="020F0502020204030204" pitchFamily="34" charset="0"/>
                <a:cs typeface="Calibri" panose="020F0502020204030204" pitchFamily="34" charset="0"/>
              </a:rPr>
              <a:t> yönlendirme sağlanmaktadır.</a:t>
            </a:r>
            <a:br>
              <a:rPr lang="tr-TR" sz="1800" dirty="0">
                <a:effectLst/>
                <a:latin typeface="Calibri" panose="020F0502020204030204" pitchFamily="34" charset="0"/>
                <a:ea typeface="Calibri" panose="020F0502020204030204" pitchFamily="34" charset="0"/>
                <a:cs typeface="Calibri" panose="020F0502020204030204" pitchFamily="34" charset="0"/>
              </a:rPr>
            </a:br>
            <a:r>
              <a:rPr lang="tr-TR" sz="1800" dirty="0">
                <a:effectLst/>
                <a:latin typeface="Calibri" panose="020F0502020204030204" pitchFamily="34" charset="0"/>
                <a:ea typeface="Calibri" panose="020F0502020204030204" pitchFamily="34" charset="0"/>
                <a:cs typeface="Calibri" panose="020F0502020204030204" pitchFamily="34" charset="0"/>
              </a:rPr>
              <a:t>• Ekonomik riskler için yönetim politikaları oluşturulmuştur.</a:t>
            </a:r>
          </a:p>
          <a:p>
            <a:pPr marL="0" indent="0">
              <a:buNone/>
            </a:pPr>
            <a:endParaRPr lang="tr-TR" dirty="0"/>
          </a:p>
        </p:txBody>
      </p:sp>
    </p:spTree>
    <p:extLst>
      <p:ext uri="{BB962C8B-B14F-4D97-AF65-F5344CB8AC3E}">
        <p14:creationId xmlns:p14="http://schemas.microsoft.com/office/powerpoint/2010/main" val="52471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F4D6F4-2F50-5D8A-4DC8-578F2DCAD270}"/>
              </a:ext>
            </a:extLst>
          </p:cNvPr>
          <p:cNvSpPr>
            <a:spLocks noGrp="1"/>
          </p:cNvSpPr>
          <p:nvPr>
            <p:ph type="title"/>
          </p:nvPr>
        </p:nvSpPr>
        <p:spPr>
          <a:xfrm>
            <a:off x="739775" y="362459"/>
            <a:ext cx="10515600" cy="1325563"/>
          </a:xfrm>
        </p:spPr>
        <p:txBody>
          <a:bodyPr/>
          <a:lstStyle/>
          <a:p>
            <a:r>
              <a:rPr lang="tr-TR" dirty="0"/>
              <a:t>5.5 Veri Analizleri Ve Hedefler</a:t>
            </a:r>
          </a:p>
        </p:txBody>
      </p:sp>
      <p:sp>
        <p:nvSpPr>
          <p:cNvPr id="3" name="Metin Yer Tutucusu 2">
            <a:extLst>
              <a:ext uri="{FF2B5EF4-FFF2-40B4-BE49-F238E27FC236}">
                <a16:creationId xmlns:a16="http://schemas.microsoft.com/office/drawing/2014/main" id="{FAB4B876-C3AC-C48F-B723-25D83C5671F6}"/>
              </a:ext>
            </a:extLst>
          </p:cNvPr>
          <p:cNvSpPr>
            <a:spLocks noGrp="1"/>
          </p:cNvSpPr>
          <p:nvPr>
            <p:ph type="body" idx="1"/>
          </p:nvPr>
        </p:nvSpPr>
        <p:spPr>
          <a:xfrm>
            <a:off x="836612" y="1578513"/>
            <a:ext cx="5157787" cy="518035"/>
          </a:xfrm>
        </p:spPr>
        <p:txBody>
          <a:bodyPr>
            <a:normAutofit/>
          </a:bodyPr>
          <a:lstStyle/>
          <a:p>
            <a:r>
              <a:rPr lang="tr-TR" dirty="0"/>
              <a:t>SU TÜKETİMİ</a:t>
            </a:r>
          </a:p>
        </p:txBody>
      </p:sp>
      <p:sp>
        <p:nvSpPr>
          <p:cNvPr id="4" name="İçerik Yer Tutucusu 3">
            <a:extLst>
              <a:ext uri="{FF2B5EF4-FFF2-40B4-BE49-F238E27FC236}">
                <a16:creationId xmlns:a16="http://schemas.microsoft.com/office/drawing/2014/main" id="{C1F88DF9-9372-6AEC-647A-B88ABE3AD890}"/>
              </a:ext>
            </a:extLst>
          </p:cNvPr>
          <p:cNvSpPr>
            <a:spLocks noGrp="1"/>
          </p:cNvSpPr>
          <p:nvPr>
            <p:ph sz="half" idx="2"/>
          </p:nvPr>
        </p:nvSpPr>
        <p:spPr>
          <a:xfrm>
            <a:off x="836612" y="2119256"/>
            <a:ext cx="5160963" cy="4070407"/>
          </a:xfrm>
        </p:spPr>
        <p:txBody>
          <a:bodyPr>
            <a:normAutofit/>
          </a:bodyPr>
          <a:lstStyle/>
          <a:p>
            <a:pPr marL="0" indent="0">
              <a:buNone/>
            </a:pPr>
            <a:r>
              <a:rPr lang="tr-TR" sz="1600" dirty="0">
                <a:latin typeface="Calibri" panose="020F0502020204030204" pitchFamily="34" charset="0"/>
                <a:ea typeface="Calibri" panose="020F0502020204030204" pitchFamily="34" charset="0"/>
                <a:cs typeface="Calibri" panose="020F0502020204030204" pitchFamily="34" charset="0"/>
              </a:rPr>
              <a:t>Banyolardaki tuvalet rezervuarları su tasarrufu yapmak için çift bası sistemi mevcuttur.</a:t>
            </a:r>
          </a:p>
        </p:txBody>
      </p:sp>
      <p:sp>
        <p:nvSpPr>
          <p:cNvPr id="5" name="Metin Yer Tutucusu 4">
            <a:extLst>
              <a:ext uri="{FF2B5EF4-FFF2-40B4-BE49-F238E27FC236}">
                <a16:creationId xmlns:a16="http://schemas.microsoft.com/office/drawing/2014/main" id="{1B6D85EA-E149-2C98-C03B-DC840D074380}"/>
              </a:ext>
            </a:extLst>
          </p:cNvPr>
          <p:cNvSpPr>
            <a:spLocks noGrp="1"/>
          </p:cNvSpPr>
          <p:nvPr>
            <p:ph type="body" sz="quarter" idx="3"/>
          </p:nvPr>
        </p:nvSpPr>
        <p:spPr>
          <a:xfrm>
            <a:off x="6949440" y="1467293"/>
            <a:ext cx="4405948" cy="518035"/>
          </a:xfrm>
        </p:spPr>
        <p:txBody>
          <a:bodyPr>
            <a:normAutofit/>
          </a:bodyPr>
          <a:lstStyle/>
          <a:p>
            <a:r>
              <a:rPr lang="tr-TR" dirty="0"/>
              <a:t>2025 YILI HEDEFLERİMİZ</a:t>
            </a:r>
          </a:p>
        </p:txBody>
      </p:sp>
      <p:graphicFrame>
        <p:nvGraphicFramePr>
          <p:cNvPr id="8" name="İçerik Yer Tutucusu 5">
            <a:extLst>
              <a:ext uri="{FF2B5EF4-FFF2-40B4-BE49-F238E27FC236}">
                <a16:creationId xmlns:a16="http://schemas.microsoft.com/office/drawing/2014/main" id="{24272219-ADE9-966C-92E0-C69169CED102}"/>
              </a:ext>
            </a:extLst>
          </p:cNvPr>
          <p:cNvGraphicFramePr>
            <a:graphicFrameLocks noGrp="1"/>
          </p:cNvGraphicFramePr>
          <p:nvPr>
            <p:ph sz="quarter" idx="4"/>
            <p:extLst>
              <p:ext uri="{D42A27DB-BD31-4B8C-83A1-F6EECF244321}">
                <p14:modId xmlns:p14="http://schemas.microsoft.com/office/powerpoint/2010/main" val="1973564899"/>
              </p:ext>
            </p:extLst>
          </p:nvPr>
        </p:nvGraphicFramePr>
        <p:xfrm>
          <a:off x="6433073" y="2119256"/>
          <a:ext cx="5518673" cy="4376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descr="iç mekan, boru tesisatı bağlantı parçası, banyo, tuvalet, Banyo malzemesi içeren bir resim&#10;&#10;Yapay zeka tarafından oluşturulan içerik yanlış olabilir.">
            <a:extLst>
              <a:ext uri="{FF2B5EF4-FFF2-40B4-BE49-F238E27FC236}">
                <a16:creationId xmlns:a16="http://schemas.microsoft.com/office/drawing/2014/main" id="{AF2EA10A-70EA-6B7F-CE38-1FA0B5EC74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672" y="2787463"/>
            <a:ext cx="4812256" cy="3922255"/>
          </a:xfrm>
          <a:prstGeom prst="rect">
            <a:avLst/>
          </a:prstGeom>
        </p:spPr>
      </p:pic>
    </p:spTree>
    <p:extLst>
      <p:ext uri="{BB962C8B-B14F-4D97-AF65-F5344CB8AC3E}">
        <p14:creationId xmlns:p14="http://schemas.microsoft.com/office/powerpoint/2010/main" val="43237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3792FE01-137C-CCE0-9C88-1D8C84B97B04}"/>
            </a:ext>
          </a:extLst>
        </p:cNvPr>
        <p:cNvGrpSpPr/>
        <p:nvPr/>
      </p:nvGrpSpPr>
      <p:grpSpPr>
        <a:xfrm>
          <a:off x="0" y="0"/>
          <a:ext cx="0" cy="0"/>
          <a:chOff x="0" y="0"/>
          <a:chExt cx="0" cy="0"/>
        </a:xfrm>
      </p:grpSpPr>
      <p:sp>
        <p:nvSpPr>
          <p:cNvPr id="3" name="Metin Yer Tutucusu 2">
            <a:extLst>
              <a:ext uri="{FF2B5EF4-FFF2-40B4-BE49-F238E27FC236}">
                <a16:creationId xmlns:a16="http://schemas.microsoft.com/office/drawing/2014/main" id="{90483EC1-CC56-0612-0190-8AF6F7874745}"/>
              </a:ext>
            </a:extLst>
          </p:cNvPr>
          <p:cNvSpPr>
            <a:spLocks noGrp="1"/>
          </p:cNvSpPr>
          <p:nvPr>
            <p:ph type="body" idx="1"/>
          </p:nvPr>
        </p:nvSpPr>
        <p:spPr>
          <a:xfrm>
            <a:off x="839788" y="668337"/>
            <a:ext cx="5157787" cy="590309"/>
          </a:xfrm>
        </p:spPr>
        <p:txBody>
          <a:bodyPr/>
          <a:lstStyle/>
          <a:p>
            <a:pPr algn="ctr"/>
            <a:r>
              <a:rPr lang="tr-TR" dirty="0"/>
              <a:t>ELEKTRİK TÜKETİMİ</a:t>
            </a:r>
          </a:p>
        </p:txBody>
      </p:sp>
      <p:sp>
        <p:nvSpPr>
          <p:cNvPr id="4" name="İçerik Yer Tutucusu 3">
            <a:extLst>
              <a:ext uri="{FF2B5EF4-FFF2-40B4-BE49-F238E27FC236}">
                <a16:creationId xmlns:a16="http://schemas.microsoft.com/office/drawing/2014/main" id="{93EFBAE6-E493-B0CC-20BD-80ECFC642039}"/>
              </a:ext>
            </a:extLst>
          </p:cNvPr>
          <p:cNvSpPr>
            <a:spLocks noGrp="1"/>
          </p:cNvSpPr>
          <p:nvPr>
            <p:ph sz="half" idx="2"/>
          </p:nvPr>
        </p:nvSpPr>
        <p:spPr/>
        <p:txBody>
          <a:bodyPr>
            <a:normAutofit/>
          </a:bodyPr>
          <a:lstStyle/>
          <a:p>
            <a:endParaRPr lang="tr-TR" dirty="0"/>
          </a:p>
        </p:txBody>
      </p:sp>
      <p:sp>
        <p:nvSpPr>
          <p:cNvPr id="5" name="Metin Yer Tutucusu 4">
            <a:extLst>
              <a:ext uri="{FF2B5EF4-FFF2-40B4-BE49-F238E27FC236}">
                <a16:creationId xmlns:a16="http://schemas.microsoft.com/office/drawing/2014/main" id="{9897EE2A-4511-02CF-A4D6-46AD837FFE5C}"/>
              </a:ext>
            </a:extLst>
          </p:cNvPr>
          <p:cNvSpPr>
            <a:spLocks noGrp="1"/>
          </p:cNvSpPr>
          <p:nvPr>
            <p:ph type="body" sz="quarter" idx="3"/>
          </p:nvPr>
        </p:nvSpPr>
        <p:spPr>
          <a:xfrm>
            <a:off x="6551406" y="752582"/>
            <a:ext cx="4803981" cy="506064"/>
          </a:xfrm>
        </p:spPr>
        <p:txBody>
          <a:bodyPr/>
          <a:lstStyle/>
          <a:p>
            <a:pPr algn="ctr"/>
            <a:r>
              <a:rPr lang="tr-TR" dirty="0"/>
              <a:t>2025 YILI HEDEFLERİMİZ</a:t>
            </a:r>
          </a:p>
        </p:txBody>
      </p:sp>
      <p:graphicFrame>
        <p:nvGraphicFramePr>
          <p:cNvPr id="8" name="İçerik Yer Tutucusu 5">
            <a:extLst>
              <a:ext uri="{FF2B5EF4-FFF2-40B4-BE49-F238E27FC236}">
                <a16:creationId xmlns:a16="http://schemas.microsoft.com/office/drawing/2014/main" id="{5A6B28A6-74E4-CEBF-7388-DC0340090942}"/>
              </a:ext>
            </a:extLst>
          </p:cNvPr>
          <p:cNvGraphicFramePr>
            <a:graphicFrameLocks noGrp="1"/>
          </p:cNvGraphicFramePr>
          <p:nvPr>
            <p:ph sz="quarter" idx="4"/>
            <p:extLst>
              <p:ext uri="{D42A27DB-BD31-4B8C-83A1-F6EECF244321}">
                <p14:modId xmlns:p14="http://schemas.microsoft.com/office/powerpoint/2010/main" val="65324175"/>
              </p:ext>
            </p:extLst>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İçerik Yer Tutucusu 5">
            <a:extLst>
              <a:ext uri="{FF2B5EF4-FFF2-40B4-BE49-F238E27FC236}">
                <a16:creationId xmlns:a16="http://schemas.microsoft.com/office/drawing/2014/main" id="{3BAE7868-29EE-55CA-4B9F-E8C8C35CD1B1}"/>
              </a:ext>
            </a:extLst>
          </p:cNvPr>
          <p:cNvGraphicFramePr>
            <a:graphicFrameLocks/>
          </p:cNvGraphicFramePr>
          <p:nvPr>
            <p:extLst>
              <p:ext uri="{D42A27DB-BD31-4B8C-83A1-F6EECF244321}">
                <p14:modId xmlns:p14="http://schemas.microsoft.com/office/powerpoint/2010/main" val="4150046480"/>
              </p:ext>
            </p:extLst>
          </p:nvPr>
        </p:nvGraphicFramePr>
        <p:xfrm>
          <a:off x="5766098" y="1904558"/>
          <a:ext cx="6562165" cy="44375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905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AB2019B-C122-5D5F-B960-931066616082}"/>
              </a:ext>
            </a:extLst>
          </p:cNvPr>
          <p:cNvSpPr>
            <a:spLocks noGrp="1"/>
          </p:cNvSpPr>
          <p:nvPr>
            <p:ph type="body" idx="1"/>
          </p:nvPr>
        </p:nvSpPr>
        <p:spPr>
          <a:xfrm>
            <a:off x="204396" y="279699"/>
            <a:ext cx="5793179" cy="860612"/>
          </a:xfrm>
        </p:spPr>
        <p:txBody>
          <a:bodyPr/>
          <a:lstStyle/>
          <a:p>
            <a:r>
              <a:rPr lang="tr-TR" dirty="0"/>
              <a:t>ATIK TÜKETİMİ</a:t>
            </a:r>
          </a:p>
        </p:txBody>
      </p:sp>
      <p:sp>
        <p:nvSpPr>
          <p:cNvPr id="4" name="İçerik Yer Tutucusu 3">
            <a:extLst>
              <a:ext uri="{FF2B5EF4-FFF2-40B4-BE49-F238E27FC236}">
                <a16:creationId xmlns:a16="http://schemas.microsoft.com/office/drawing/2014/main" id="{A0D16C5B-7001-B551-764D-A331598A4AC4}"/>
              </a:ext>
            </a:extLst>
          </p:cNvPr>
          <p:cNvSpPr>
            <a:spLocks noGrp="1"/>
          </p:cNvSpPr>
          <p:nvPr>
            <p:ph sz="half" idx="2"/>
          </p:nvPr>
        </p:nvSpPr>
        <p:spPr>
          <a:xfrm>
            <a:off x="204396" y="1301675"/>
            <a:ext cx="5529430" cy="4887988"/>
          </a:xfrm>
        </p:spPr>
        <p:txBody>
          <a:bodyPr>
            <a:normAutofit/>
          </a:bodyPr>
          <a:lstStyle/>
          <a:p>
            <a:endParaRPr lang="tr-TR" dirty="0"/>
          </a:p>
        </p:txBody>
      </p:sp>
      <p:sp>
        <p:nvSpPr>
          <p:cNvPr id="5" name="Metin Yer Tutucusu 4">
            <a:extLst>
              <a:ext uri="{FF2B5EF4-FFF2-40B4-BE49-F238E27FC236}">
                <a16:creationId xmlns:a16="http://schemas.microsoft.com/office/drawing/2014/main" id="{A6C9AAC9-DFD7-BE82-E4CA-14E53DEE9E2C}"/>
              </a:ext>
            </a:extLst>
          </p:cNvPr>
          <p:cNvSpPr>
            <a:spLocks noGrp="1"/>
          </p:cNvSpPr>
          <p:nvPr>
            <p:ph type="body" sz="quarter" idx="3"/>
          </p:nvPr>
        </p:nvSpPr>
        <p:spPr>
          <a:xfrm>
            <a:off x="6820348" y="279699"/>
            <a:ext cx="4535040" cy="720762"/>
          </a:xfrm>
        </p:spPr>
        <p:txBody>
          <a:bodyPr/>
          <a:lstStyle/>
          <a:p>
            <a:pPr algn="ctr"/>
            <a:r>
              <a:rPr lang="tr-TR" dirty="0"/>
              <a:t>2026 YILI HEDEFLERİMİZ</a:t>
            </a:r>
          </a:p>
        </p:txBody>
      </p:sp>
      <p:graphicFrame>
        <p:nvGraphicFramePr>
          <p:cNvPr id="8" name="İçerik Yer Tutucusu 5">
            <a:extLst>
              <a:ext uri="{FF2B5EF4-FFF2-40B4-BE49-F238E27FC236}">
                <a16:creationId xmlns:a16="http://schemas.microsoft.com/office/drawing/2014/main" id="{69168314-CD49-641D-2BDF-3E263B71B743}"/>
              </a:ext>
            </a:extLst>
          </p:cNvPr>
          <p:cNvGraphicFramePr>
            <a:graphicFrameLocks noGrp="1"/>
          </p:cNvGraphicFramePr>
          <p:nvPr>
            <p:ph sz="quarter" idx="4"/>
            <p:extLst>
              <p:ext uri="{D42A27DB-BD31-4B8C-83A1-F6EECF244321}">
                <p14:modId xmlns:p14="http://schemas.microsoft.com/office/powerpoint/2010/main" val="629987881"/>
              </p:ext>
            </p:extLst>
          </p:nvPr>
        </p:nvGraphicFramePr>
        <p:xfrm>
          <a:off x="6562166" y="1140311"/>
          <a:ext cx="5529430" cy="5260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696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çerik Yer Tutucusu 5">
            <a:extLst>
              <a:ext uri="{FF2B5EF4-FFF2-40B4-BE49-F238E27FC236}">
                <a16:creationId xmlns:a16="http://schemas.microsoft.com/office/drawing/2014/main" id="{A0701A30-353C-74E7-154F-6402AF1926F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958" r="5982" b="-1"/>
          <a:stretch>
            <a:fillRect/>
          </a:stretch>
        </p:blipFill>
        <p:spPr>
          <a:xfrm>
            <a:off x="1" y="0"/>
            <a:ext cx="7702474" cy="6857999"/>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3C5CC6A8-9868-EAAD-2DC0-6EF009E722DB}"/>
              </a:ext>
            </a:extLst>
          </p:cNvPr>
          <p:cNvSpPr>
            <a:spLocks noGrp="1"/>
          </p:cNvSpPr>
          <p:nvPr>
            <p:ph type="title"/>
          </p:nvPr>
        </p:nvSpPr>
        <p:spPr>
          <a:xfrm>
            <a:off x="6731241" y="107576"/>
            <a:ext cx="5198989" cy="1398495"/>
          </a:xfrm>
          <a:noFill/>
        </p:spPr>
        <p:txBody>
          <a:bodyPr vert="horz" lIns="91440" tIns="45720" rIns="91440" bIns="45720" rtlCol="0" anchor="b">
            <a:normAutofit/>
          </a:bodyPr>
          <a:lstStyle/>
          <a:p>
            <a:r>
              <a:rPr lang="en-US" sz="5200" b="1" dirty="0"/>
              <a:t>KARBON AYAK İZİ</a:t>
            </a:r>
          </a:p>
        </p:txBody>
      </p:sp>
      <p:sp>
        <p:nvSpPr>
          <p:cNvPr id="4" name="İçerik Yer Tutucusu 3">
            <a:extLst>
              <a:ext uri="{FF2B5EF4-FFF2-40B4-BE49-F238E27FC236}">
                <a16:creationId xmlns:a16="http://schemas.microsoft.com/office/drawing/2014/main" id="{3C382560-98E4-11FF-61B4-D8FA2FC4A0A8}"/>
              </a:ext>
            </a:extLst>
          </p:cNvPr>
          <p:cNvSpPr>
            <a:spLocks noGrp="1"/>
          </p:cNvSpPr>
          <p:nvPr>
            <p:ph sz="half" idx="2"/>
          </p:nvPr>
        </p:nvSpPr>
        <p:spPr>
          <a:xfrm>
            <a:off x="6734287" y="1850316"/>
            <a:ext cx="4646882" cy="4264238"/>
          </a:xfrm>
          <a:noFill/>
        </p:spPr>
        <p:txBody>
          <a:bodyPr vert="horz" lIns="91440" tIns="45720" rIns="91440" bIns="45720" rtlCol="0">
            <a:normAutofit/>
          </a:bodyPr>
          <a:lstStyle/>
          <a:p>
            <a:pPr marL="0" indent="0">
              <a:buNone/>
            </a:pPr>
            <a:r>
              <a:rPr lang="en-US" sz="1600" dirty="0">
                <a:latin typeface="Calibri" panose="020F0502020204030204" pitchFamily="34" charset="0"/>
                <a:ea typeface="Calibri" panose="020F0502020204030204" pitchFamily="34" charset="0"/>
                <a:cs typeface="Calibri" panose="020F0502020204030204" pitchFamily="34" charset="0"/>
              </a:rPr>
              <a:t>2025</a:t>
            </a:r>
            <a:r>
              <a:rPr lang="tr-TR" sz="1600" dirty="0">
                <a:latin typeface="Calibri" panose="020F0502020204030204" pitchFamily="34" charset="0"/>
                <a:ea typeface="Calibri" panose="020F0502020204030204" pitchFamily="34" charset="0"/>
                <a:cs typeface="Calibri" panose="020F0502020204030204" pitchFamily="34" charset="0"/>
              </a:rPr>
              <a:t>6</a:t>
            </a:r>
            <a:r>
              <a:rPr lang="en-US" sz="1600" dirty="0">
                <a:latin typeface="Calibri" panose="020F0502020204030204" pitchFamily="34" charset="0"/>
                <a:ea typeface="Calibri" panose="020F0502020204030204" pitchFamily="34" charset="0"/>
                <a:cs typeface="Calibri" panose="020F0502020204030204" pitchFamily="34" charset="0"/>
              </a:rPr>
              <a:t>YILI HEDEFLERİMİZ</a:t>
            </a:r>
            <a:endParaRPr lang="tr-TR" sz="1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tr-TR" sz="1600" dirty="0">
                <a:latin typeface="Calibri" panose="020F0502020204030204" pitchFamily="34" charset="0"/>
                <a:ea typeface="Calibri" panose="020F0502020204030204" pitchFamily="34" charset="0"/>
                <a:cs typeface="Calibri" panose="020F0502020204030204" pitchFamily="34" charset="0"/>
              </a:rPr>
              <a:t>Karbon ayak izimizi azaltmak, karbon nötrleme çalışmalarımızı yıl boyunca çalışma hayatımıza ve faaliyetlerimize yansıtıyoruz. Misafirlerimizi ve çalışanlarımızı; toplu taşıma, bisiklet, gibi daha az karbon ayak izi olan araçlara yönlendiriyoruz. Atık üretimimizi azaltma ve 0 ‘a indirme planlamaları yapıyoruz. Elektrik tüketimimizi azaltma çalışmaları yapıyoruz Su tüketimimizi azaltma çalışmaları yapıyoruz Doğal gaz tüketimimizi azaltma çalışmaları yapıyoruz. Kâğıt tüketimimizi takip edip azaltma çalışmaları yapıyoruz. Sürdürülebilir kaynaklardan gelen hammaddeler kullanmayı hedefliyoruz Yerel tedarikçi ve istihdamdan faydalanıyoruz. Tedarikçi seçerken sürdürülebilirliğine ve çevreye duyarlı olmasına önem veriyoruz.</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942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yeşil içeren bir resim&#10;&#10;Yapay zeka tarafından oluşturulan içerik yanlış olabilir.">
            <a:extLst>
              <a:ext uri="{FF2B5EF4-FFF2-40B4-BE49-F238E27FC236}">
                <a16:creationId xmlns:a16="http://schemas.microsoft.com/office/drawing/2014/main" id="{7E76CE6C-4CFE-C652-3486-AF5756DFAA30}"/>
              </a:ext>
            </a:extLst>
          </p:cNvPr>
          <p:cNvPicPr>
            <a:picLocks noChangeAspect="1"/>
          </p:cNvPicPr>
          <p:nvPr/>
        </p:nvPicPr>
        <p:blipFill>
          <a:blip r:embed="rId3">
            <a:extLst>
              <a:ext uri="{28A0092B-C50C-407E-A947-70E740481C1C}">
                <a14:useLocalDpi xmlns:a14="http://schemas.microsoft.com/office/drawing/2010/main" val="0"/>
              </a:ext>
            </a:extLst>
          </a:blip>
          <a:srcRect t="3138" b="4454"/>
          <a:stretch>
            <a:fillRect/>
          </a:stretch>
        </p:blipFill>
        <p:spPr>
          <a:xfrm>
            <a:off x="0" y="197848"/>
            <a:ext cx="7694611" cy="591670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sp>
        <p:nvSpPr>
          <p:cNvPr id="38" name="Rectangle 3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97D63863-0B2B-7321-82CA-299970EAC08C}"/>
              </a:ext>
            </a:extLst>
          </p:cNvPr>
          <p:cNvSpPr>
            <a:spLocks noGrp="1"/>
          </p:cNvSpPr>
          <p:nvPr>
            <p:ph type="ctrTitle"/>
          </p:nvPr>
        </p:nvSpPr>
        <p:spPr>
          <a:xfrm>
            <a:off x="5744585" y="743447"/>
            <a:ext cx="6325495" cy="2139601"/>
          </a:xfrm>
          <a:noFill/>
        </p:spPr>
        <p:txBody>
          <a:bodyPr>
            <a:normAutofit/>
          </a:bodyPr>
          <a:lstStyle/>
          <a:p>
            <a:pPr algn="l"/>
            <a:r>
              <a:rPr lang="tr-TR" sz="4400" dirty="0">
                <a:latin typeface="+mn-lt"/>
              </a:rPr>
              <a:t>5.6.SÜREKLİ İYİLEŞTİRME</a:t>
            </a:r>
          </a:p>
        </p:txBody>
      </p:sp>
      <p:sp>
        <p:nvSpPr>
          <p:cNvPr id="3" name="Alt Başlık 2">
            <a:extLst>
              <a:ext uri="{FF2B5EF4-FFF2-40B4-BE49-F238E27FC236}">
                <a16:creationId xmlns:a16="http://schemas.microsoft.com/office/drawing/2014/main" id="{FC12AD61-02BB-390A-E782-EB8E7BD7A5B7}"/>
              </a:ext>
            </a:extLst>
          </p:cNvPr>
          <p:cNvSpPr>
            <a:spLocks noGrp="1"/>
          </p:cNvSpPr>
          <p:nvPr>
            <p:ph type="subTitle" idx="1"/>
          </p:nvPr>
        </p:nvSpPr>
        <p:spPr>
          <a:xfrm>
            <a:off x="7935402" y="3119718"/>
            <a:ext cx="4005585" cy="2259106"/>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rmAutofit/>
          </a:bodyPr>
          <a:lstStyle/>
          <a:p>
            <a:pPr algn="l"/>
            <a:r>
              <a:rPr lang="tr-TR" sz="1800" dirty="0">
                <a:latin typeface="Calibri" panose="020F0502020204030204" pitchFamily="34" charset="0"/>
                <a:ea typeface="Calibri" panose="020F0502020204030204" pitchFamily="34" charset="0"/>
                <a:cs typeface="Calibri" panose="020F0502020204030204" pitchFamily="34" charset="0"/>
              </a:rPr>
              <a:t>• Her yıl sürdürülebilirlik hedefleri güncellenmekte ve izleme tabloları ile takip edilmektedir.</a:t>
            </a:r>
          </a:p>
          <a:p>
            <a:pPr algn="l"/>
            <a:r>
              <a:rPr lang="tr-TR" sz="1800" dirty="0">
                <a:latin typeface="Calibri" panose="020F0502020204030204" pitchFamily="34" charset="0"/>
                <a:ea typeface="Calibri" panose="020F0502020204030204" pitchFamily="34" charset="0"/>
                <a:cs typeface="Calibri" panose="020F0502020204030204" pitchFamily="34" charset="0"/>
              </a:rPr>
              <a:t>• Sürdürülebilir turizmin sadece uygulanan değil, gelişen bir kültür olduğuna inanılmaktadır.</a:t>
            </a:r>
          </a:p>
          <a:p>
            <a:pPr algn="l"/>
            <a:endParaRPr lang="tr-TR" sz="1500" dirty="0"/>
          </a:p>
        </p:txBody>
      </p:sp>
    </p:spTree>
    <p:extLst>
      <p:ext uri="{BB962C8B-B14F-4D97-AF65-F5344CB8AC3E}">
        <p14:creationId xmlns:p14="http://schemas.microsoft.com/office/powerpoint/2010/main" val="92545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EB064BE-78FB-25D3-833B-583F66FC179F}"/>
              </a:ext>
            </a:extLst>
          </p:cNvPr>
          <p:cNvSpPr>
            <a:spLocks noGrp="1"/>
          </p:cNvSpPr>
          <p:nvPr>
            <p:ph type="title"/>
          </p:nvPr>
        </p:nvSpPr>
        <p:spPr>
          <a:xfrm>
            <a:off x="161367" y="336407"/>
            <a:ext cx="6766558" cy="922238"/>
          </a:xfrm>
        </p:spPr>
        <p:txBody>
          <a:bodyPr>
            <a:normAutofit/>
          </a:bodyPr>
          <a:lstStyle/>
          <a:p>
            <a:r>
              <a:rPr lang="tr-TR" sz="3600" dirty="0">
                <a:solidFill>
                  <a:schemeClr val="tx2"/>
                </a:solidFill>
              </a:rPr>
              <a:t>6.PERSONEL VE ÇALIŞMA HAYATI</a:t>
            </a:r>
          </a:p>
        </p:txBody>
      </p:sp>
      <p:sp>
        <p:nvSpPr>
          <p:cNvPr id="3" name="İçerik Yer Tutucusu 2">
            <a:extLst>
              <a:ext uri="{FF2B5EF4-FFF2-40B4-BE49-F238E27FC236}">
                <a16:creationId xmlns:a16="http://schemas.microsoft.com/office/drawing/2014/main" id="{9629BE54-0AEF-666E-62FC-FF9BD01447D5}"/>
              </a:ext>
            </a:extLst>
          </p:cNvPr>
          <p:cNvSpPr>
            <a:spLocks noGrp="1"/>
          </p:cNvSpPr>
          <p:nvPr>
            <p:ph idx="1"/>
          </p:nvPr>
        </p:nvSpPr>
        <p:spPr>
          <a:xfrm>
            <a:off x="161365" y="1275359"/>
            <a:ext cx="5703909" cy="4974834"/>
          </a:xfrm>
        </p:spPr>
        <p:txBody>
          <a:bodyPr anchor="t">
            <a:noAutofit/>
          </a:bodyPr>
          <a:lstStyle/>
          <a:p>
            <a:pPr marL="0" indent="0">
              <a:buNone/>
            </a:pPr>
            <a:r>
              <a:rPr lang="tr-TR" sz="1600" dirty="0">
                <a:solidFill>
                  <a:schemeClr val="tx2"/>
                </a:solidFill>
                <a:latin typeface="Calibri" panose="020F0502020204030204" pitchFamily="34" charset="0"/>
                <a:ea typeface="Calibri" panose="020F0502020204030204" pitchFamily="34" charset="0"/>
                <a:cs typeface="Calibri" panose="020F0502020204030204" pitchFamily="34" charset="0"/>
              </a:rPr>
              <a:t>Ekip çalışmasına inanan ,çalışanların uzun yıllar aynı bünyede kaldığı, herkesin eşit koşullarda değerlendirildiği, kendini geliştirmek isteyenlere destek olunan, misafir beklentilerini dikkate alıp en içten misafirperverlikle çalışan kocaman bir aileyiz. Yıllık eğitim programı doğrultusunda çalışanlarımıza çevre eğitimleri verilmektedir. Eğitimler; doğal kaynakların tüketiminin azaltılması, atıkların azaltılması ve doğru şekilde ayrıştırılması, tehlikeli atıklarla ilgili yapılması gerekenler vb. konuları içermektedir. Eğitimler iç ve dış kaynaklı olarak sürdürülmektedir. Çalışanlarımıza İş Sağlığı ve Güvenliği Eğitimi, Çevre Bilinçlendirme ve Atık Yönetimi Eğitimi, Sürdürülebilir Turizm Eğitimleri, Enerji ve Su Tasarrufu eğitimleri verilerek daha bilinçli olmaları sağlanmıştır. Gıda alanlarında çalışma yapan tüm çalışanlarımızın hijyen eğitimleri mevcuttur. Bunlarla beraber, tesisimizde bilinçli çalışanlarımızla daha kaliteli ve özverili bir iletişim sağlayabilmek adına iletişim eğitimi, Çocuk istismarının önlenmesi, cinsiyet eşitliği eğitimleri de verilmektedir. Eğitimleri tamamlanan personelimiz artık tesisimizde Sürdürülebilir Turizm adına neler yaptığımızı, yaptığımız uygulamalarda neleri hedeflediğimizi ve bu uygulamalara nasıl katkı sağlayabileceklerini tam anlamıyla bilmektedirler.</a:t>
            </a:r>
          </a:p>
        </p:txBody>
      </p:sp>
      <p:grpSp>
        <p:nvGrpSpPr>
          <p:cNvPr id="37" name="Group 3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8" name="Freeform: Shape 3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Kaptan">
            <a:extLst>
              <a:ext uri="{FF2B5EF4-FFF2-40B4-BE49-F238E27FC236}">
                <a16:creationId xmlns:a16="http://schemas.microsoft.com/office/drawing/2014/main" id="{2B1A8095-B394-EFF1-1490-AA54AC801EA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62944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B275DB-3D16-28AE-690E-FCB66A897C24}"/>
              </a:ext>
            </a:extLst>
          </p:cNvPr>
          <p:cNvSpPr>
            <a:spLocks noGrp="1"/>
          </p:cNvSpPr>
          <p:nvPr>
            <p:ph type="title"/>
          </p:nvPr>
        </p:nvSpPr>
        <p:spPr/>
        <p:txBody>
          <a:bodyPr/>
          <a:lstStyle/>
          <a:p>
            <a:pPr algn="ctr"/>
            <a:r>
              <a:rPr lang="tr-TR" dirty="0"/>
              <a:t>6.1 PERSONEL DAĞILIMI</a:t>
            </a:r>
          </a:p>
        </p:txBody>
      </p:sp>
      <p:sp>
        <p:nvSpPr>
          <p:cNvPr id="3" name="Metin Yer Tutucusu 2">
            <a:extLst>
              <a:ext uri="{FF2B5EF4-FFF2-40B4-BE49-F238E27FC236}">
                <a16:creationId xmlns:a16="http://schemas.microsoft.com/office/drawing/2014/main" id="{3440C0E9-AEBF-8663-68A5-AA608960853B}"/>
              </a:ext>
            </a:extLst>
          </p:cNvPr>
          <p:cNvSpPr>
            <a:spLocks noGrp="1"/>
          </p:cNvSpPr>
          <p:nvPr>
            <p:ph type="body" idx="1"/>
          </p:nvPr>
        </p:nvSpPr>
        <p:spPr>
          <a:xfrm>
            <a:off x="839788" y="1355464"/>
            <a:ext cx="5157787" cy="688489"/>
          </a:xfrm>
        </p:spPr>
        <p:txBody>
          <a:bodyPr>
            <a:normAutofit/>
          </a:bodyPr>
          <a:lstStyle/>
          <a:p>
            <a:r>
              <a:rPr lang="tr-TR" dirty="0"/>
              <a:t>YEREL PERSONEL ORANI</a:t>
            </a:r>
          </a:p>
        </p:txBody>
      </p:sp>
      <p:pic>
        <p:nvPicPr>
          <p:cNvPr id="8" name="İçerik Yer Tutucusu 7" descr="metin, ekran görüntüsü, yazı tipi, banyo, tuvalet içeren bir resim&#10;&#10;Yapay zeka tarafından oluşturulan içerik yanlış olabilir.">
            <a:extLst>
              <a:ext uri="{FF2B5EF4-FFF2-40B4-BE49-F238E27FC236}">
                <a16:creationId xmlns:a16="http://schemas.microsoft.com/office/drawing/2014/main" id="{A64E889C-A63E-A19C-6A59-89AB7DD5D29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7301" y="2043953"/>
            <a:ext cx="4327464" cy="3927356"/>
          </a:xfrm>
        </p:spPr>
      </p:pic>
      <p:sp>
        <p:nvSpPr>
          <p:cNvPr id="5" name="Metin Yer Tutucusu 4">
            <a:extLst>
              <a:ext uri="{FF2B5EF4-FFF2-40B4-BE49-F238E27FC236}">
                <a16:creationId xmlns:a16="http://schemas.microsoft.com/office/drawing/2014/main" id="{A70ECF7E-D557-0E4A-7787-FA10031F32EE}"/>
              </a:ext>
            </a:extLst>
          </p:cNvPr>
          <p:cNvSpPr>
            <a:spLocks noGrp="1"/>
          </p:cNvSpPr>
          <p:nvPr>
            <p:ph type="body" sz="quarter" idx="3"/>
          </p:nvPr>
        </p:nvSpPr>
        <p:spPr>
          <a:xfrm>
            <a:off x="6172200" y="1355464"/>
            <a:ext cx="5183188" cy="688489"/>
          </a:xfrm>
        </p:spPr>
        <p:txBody>
          <a:bodyPr>
            <a:normAutofit/>
          </a:bodyPr>
          <a:lstStyle/>
          <a:p>
            <a:r>
              <a:rPr lang="tr-TR" dirty="0"/>
              <a:t>KADIN-ERKEK ÇALIŞAN DAĞILIMI</a:t>
            </a:r>
          </a:p>
        </p:txBody>
      </p:sp>
      <p:pic>
        <p:nvPicPr>
          <p:cNvPr id="10" name="İçerik Yer Tutucusu 9" descr="metin, ekran görüntüsü, logo, daire içeren bir resim&#10;&#10;Yapay zeka tarafından oluşturulan içerik yanlış olabilir.">
            <a:extLst>
              <a:ext uri="{FF2B5EF4-FFF2-40B4-BE49-F238E27FC236}">
                <a16:creationId xmlns:a16="http://schemas.microsoft.com/office/drawing/2014/main" id="{24C910EC-E7F6-C94B-507E-1FE0DB6ACF1D}"/>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555082" y="2043953"/>
            <a:ext cx="4495800" cy="4065902"/>
          </a:xfrm>
        </p:spPr>
      </p:pic>
    </p:spTree>
    <p:extLst>
      <p:ext uri="{BB962C8B-B14F-4D97-AF65-F5344CB8AC3E}">
        <p14:creationId xmlns:p14="http://schemas.microsoft.com/office/powerpoint/2010/main" val="287472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FD62C2-14CF-F114-CF8A-B4FA02278135}"/>
              </a:ext>
            </a:extLst>
          </p:cNvPr>
          <p:cNvSpPr>
            <a:spLocks noGrp="1"/>
          </p:cNvSpPr>
          <p:nvPr>
            <p:ph type="title"/>
          </p:nvPr>
        </p:nvSpPr>
        <p:spPr/>
        <p:txBody>
          <a:bodyPr/>
          <a:lstStyle/>
          <a:p>
            <a:r>
              <a:rPr lang="tr-TR" dirty="0"/>
              <a:t>6.2.PERSONELE SUNULAN İMKANLARI</a:t>
            </a:r>
          </a:p>
        </p:txBody>
      </p:sp>
      <p:sp>
        <p:nvSpPr>
          <p:cNvPr id="3" name="İçerik Yer Tutucusu 2">
            <a:extLst>
              <a:ext uri="{FF2B5EF4-FFF2-40B4-BE49-F238E27FC236}">
                <a16:creationId xmlns:a16="http://schemas.microsoft.com/office/drawing/2014/main" id="{A6EE5B71-F7B0-02EB-3521-11325C25C8CA}"/>
              </a:ext>
            </a:extLst>
          </p:cNvPr>
          <p:cNvSpPr>
            <a:spLocks noGrp="1"/>
          </p:cNvSpPr>
          <p:nvPr>
            <p:ph idx="1"/>
          </p:nvPr>
        </p:nvSpPr>
        <p:spPr>
          <a:xfrm>
            <a:off x="408791" y="1825625"/>
            <a:ext cx="11585985" cy="4177142"/>
          </a:xfrm>
        </p:spPr>
        <p:txBody>
          <a:bodyPr/>
          <a:lstStyle/>
          <a:p>
            <a:pPr>
              <a:spcBef>
                <a:spcPts val="55"/>
              </a:spcBef>
              <a:buNone/>
            </a:pPr>
            <a:endParaRPr lang="tr-TR" sz="1800" dirty="0">
              <a:effectLst/>
              <a:latin typeface="Calibri" panose="020F0502020204030204" pitchFamily="34" charset="0"/>
              <a:ea typeface="Calibri" panose="020F0502020204030204" pitchFamily="34" charset="0"/>
            </a:endParaRPr>
          </a:p>
          <a:p>
            <a:pPr marL="67945" marR="68580" algn="just">
              <a:lnSpc>
                <a:spcPct val="101000"/>
              </a:lnSpc>
              <a:buNone/>
            </a:pPr>
            <a:r>
              <a:rPr lang="tr-TR" sz="1800" b="1" dirty="0">
                <a:effectLst/>
                <a:latin typeface="Calibri" panose="020F0502020204030204" pitchFamily="34" charset="0"/>
                <a:ea typeface="Calibri" panose="020F0502020204030204" pitchFamily="34" charset="0"/>
              </a:rPr>
              <a:t>Personel</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b="1" dirty="0">
                <a:effectLst/>
                <a:latin typeface="Calibri" panose="020F0502020204030204" pitchFamily="34" charset="0"/>
                <a:ea typeface="Calibri" panose="020F0502020204030204" pitchFamily="34" charset="0"/>
              </a:rPr>
              <a:t>Yemekhanesi;</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Çalışanlar</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için</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personel</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yemekhanesinde</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çıkan</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yemekler</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ücretsizdir.</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Çalışanlar</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için</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iki</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haftada</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bir</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değişmekte</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olan</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menülerimiz</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ile</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personel</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yemekhanesinde</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kahvaltı,</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öğle</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yemeği</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ve</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akşam</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yemeği</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(3</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öğün)</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rPr>
              <a:t>verilmektedir.</a:t>
            </a:r>
          </a:p>
          <a:p>
            <a:pPr>
              <a:spcBef>
                <a:spcPts val="15"/>
              </a:spcBef>
              <a:buNone/>
            </a:pPr>
            <a:endParaRPr lang="tr-TR" sz="1800" dirty="0">
              <a:effectLst/>
              <a:latin typeface="Calibri" panose="020F0502020204030204" pitchFamily="34" charset="0"/>
              <a:ea typeface="Calibri" panose="020F0502020204030204" pitchFamily="34" charset="0"/>
            </a:endParaRPr>
          </a:p>
          <a:p>
            <a:pPr>
              <a:spcBef>
                <a:spcPts val="15"/>
              </a:spcBef>
              <a:buNone/>
            </a:pPr>
            <a:r>
              <a:rPr lang="tr-TR" sz="1800" b="1" dirty="0">
                <a:effectLst/>
                <a:latin typeface="Calibri" panose="020F0502020204030204" pitchFamily="34" charset="0"/>
                <a:ea typeface="Calibri" panose="020F0502020204030204" pitchFamily="34" charset="0"/>
              </a:rPr>
              <a:t>Bayram İkramiyesi </a:t>
            </a:r>
            <a:r>
              <a:rPr lang="tr-TR" sz="1800" dirty="0">
                <a:effectLst/>
                <a:latin typeface="Calibri" panose="020F0502020204030204" pitchFamily="34" charset="0"/>
                <a:ea typeface="Calibri" panose="020F0502020204030204" pitchFamily="34" charset="0"/>
              </a:rPr>
              <a:t>;Çalışanlarımıza dini bayramlarda ikramiye verilmektedir.</a:t>
            </a:r>
          </a:p>
        </p:txBody>
      </p:sp>
    </p:spTree>
    <p:extLst>
      <p:ext uri="{BB962C8B-B14F-4D97-AF65-F5344CB8AC3E}">
        <p14:creationId xmlns:p14="http://schemas.microsoft.com/office/powerpoint/2010/main" val="3721927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05FECB-2B7B-F511-E024-D9A24FA7DA46}"/>
              </a:ext>
            </a:extLst>
          </p:cNvPr>
          <p:cNvSpPr>
            <a:spLocks noGrp="1"/>
          </p:cNvSpPr>
          <p:nvPr>
            <p:ph type="title"/>
          </p:nvPr>
        </p:nvSpPr>
        <p:spPr/>
        <p:txBody>
          <a:bodyPr/>
          <a:lstStyle/>
          <a:p>
            <a:pPr algn="ctr"/>
            <a:r>
              <a:rPr lang="tr-TR" dirty="0"/>
              <a:t>7.PAYDAŞLARLA İLETİŞİM</a:t>
            </a:r>
          </a:p>
        </p:txBody>
      </p:sp>
      <p:sp>
        <p:nvSpPr>
          <p:cNvPr id="3" name="İçerik Yer Tutucusu 2">
            <a:extLst>
              <a:ext uri="{FF2B5EF4-FFF2-40B4-BE49-F238E27FC236}">
                <a16:creationId xmlns:a16="http://schemas.microsoft.com/office/drawing/2014/main" id="{8767B35F-E880-7CCA-E60B-F5146275129A}"/>
              </a:ext>
            </a:extLst>
          </p:cNvPr>
          <p:cNvSpPr>
            <a:spLocks noGrp="1"/>
          </p:cNvSpPr>
          <p:nvPr>
            <p:ph idx="1"/>
          </p:nvPr>
        </p:nvSpPr>
        <p:spPr/>
        <p:txBody>
          <a:bodyPr/>
          <a:lstStyle/>
          <a:p>
            <a:pPr marL="0" indent="0">
              <a:buNone/>
            </a:pPr>
            <a:r>
              <a:rPr lang="tr-TR" sz="2000" dirty="0">
                <a:effectLst/>
                <a:latin typeface="Calibri" panose="020F0502020204030204" pitchFamily="34" charset="0"/>
                <a:ea typeface="Calibri" panose="020F0502020204030204" pitchFamily="34" charset="0"/>
                <a:cs typeface="Calibri" panose="020F0502020204030204" pitchFamily="34" charset="0"/>
              </a:rPr>
              <a:t>• İç paydaşlar (personel) ile toplantılar, anketler ve eğitimlerle sürekli etkileşim sağlanmaktadır.</a:t>
            </a:r>
            <a:br>
              <a:rPr lang="tr-TR" sz="2000" dirty="0">
                <a:effectLst/>
                <a:latin typeface="Calibri" panose="020F0502020204030204" pitchFamily="34" charset="0"/>
                <a:ea typeface="Calibri" panose="020F0502020204030204" pitchFamily="34" charset="0"/>
                <a:cs typeface="Calibri" panose="020F0502020204030204" pitchFamily="34" charset="0"/>
              </a:rPr>
            </a:br>
            <a:r>
              <a:rPr lang="tr-TR" sz="2000" dirty="0">
                <a:effectLst/>
                <a:latin typeface="Calibri" panose="020F0502020204030204" pitchFamily="34" charset="0"/>
                <a:ea typeface="Calibri" panose="020F0502020204030204" pitchFamily="34" charset="0"/>
                <a:cs typeface="Calibri" panose="020F0502020204030204" pitchFamily="34" charset="0"/>
              </a:rPr>
              <a:t>• Dış paydaşlarla (STK'lar, yerel yönetimler, tedarikçiler, misafirler) düzenli temaslar yürütülmekte, sürdürülebilirlik çalışmaları hakkında bilgi paylaşılmaktadır.</a:t>
            </a:r>
            <a:br>
              <a:rPr lang="tr-TR" sz="2000" dirty="0">
                <a:effectLst/>
                <a:latin typeface="Calibri" panose="020F0502020204030204" pitchFamily="34" charset="0"/>
                <a:ea typeface="Calibri" panose="020F0502020204030204" pitchFamily="34" charset="0"/>
                <a:cs typeface="Calibri" panose="020F0502020204030204" pitchFamily="34" charset="0"/>
              </a:rPr>
            </a:br>
            <a:r>
              <a:rPr lang="tr-TR" sz="2000" dirty="0">
                <a:effectLst/>
                <a:latin typeface="Calibri" panose="020F0502020204030204" pitchFamily="34" charset="0"/>
                <a:ea typeface="Calibri" panose="020F0502020204030204" pitchFamily="34" charset="0"/>
                <a:cs typeface="Calibri" panose="020F0502020204030204" pitchFamily="34" charset="0"/>
              </a:rPr>
              <a:t>• Misafir şikayet ve önerileri dikkate alınarak hizmet kalitesi sürekli geliştirilmektedir.</a:t>
            </a:r>
          </a:p>
          <a:p>
            <a:pPr marL="0" indent="0">
              <a:buNone/>
            </a:pPr>
            <a:endParaRPr lang="tr-TR" dirty="0"/>
          </a:p>
        </p:txBody>
      </p:sp>
    </p:spTree>
    <p:extLst>
      <p:ext uri="{BB962C8B-B14F-4D97-AF65-F5344CB8AC3E}">
        <p14:creationId xmlns:p14="http://schemas.microsoft.com/office/powerpoint/2010/main" val="133663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2568CA61-ACDF-8D55-1438-8526A71CB07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2D23A1A-0360-C00E-2A15-36F2295967B3}"/>
              </a:ext>
            </a:extLst>
          </p:cNvPr>
          <p:cNvSpPr>
            <a:spLocks noGrp="1"/>
          </p:cNvSpPr>
          <p:nvPr>
            <p:ph type="title" idx="4294967295"/>
          </p:nvPr>
        </p:nvSpPr>
        <p:spPr>
          <a:xfrm>
            <a:off x="5307013" y="2085975"/>
            <a:ext cx="6884987" cy="1497013"/>
          </a:xfrm>
        </p:spPr>
        <p:txBody>
          <a:bodyPr vert="horz" lIns="91440" tIns="45720" rIns="91440" bIns="45720" rtlCol="0" anchor="b">
            <a:normAutofit/>
          </a:bodyPr>
          <a:lstStyle/>
          <a:p>
            <a:pPr algn="ctr"/>
            <a:br>
              <a:rPr lang="en-US" sz="3200" kern="1200">
                <a:solidFill>
                  <a:schemeClr val="tx1">
                    <a:lumMod val="65000"/>
                    <a:lumOff val="35000"/>
                  </a:schemeClr>
                </a:solidFill>
                <a:effectLst/>
                <a:latin typeface="+mj-lt"/>
                <a:ea typeface="+mj-ea"/>
                <a:cs typeface="+mj-cs"/>
              </a:rPr>
            </a:br>
            <a:endParaRPr lang="en-US" sz="3200" kern="1200">
              <a:solidFill>
                <a:schemeClr val="tx1">
                  <a:lumMod val="65000"/>
                  <a:lumOff val="35000"/>
                </a:schemeClr>
              </a:solidFill>
              <a:latin typeface="+mj-lt"/>
              <a:ea typeface="+mj-ea"/>
              <a:cs typeface="+mj-cs"/>
            </a:endParaRPr>
          </a:p>
        </p:txBody>
      </p:sp>
      <p:sp>
        <p:nvSpPr>
          <p:cNvPr id="14" name="Rectangle 1">
            <a:extLst>
              <a:ext uri="{FF2B5EF4-FFF2-40B4-BE49-F238E27FC236}">
                <a16:creationId xmlns:a16="http://schemas.microsoft.com/office/drawing/2014/main" id="{F55F9948-4C12-E6D0-44B3-37A28CB7049F}"/>
              </a:ext>
            </a:extLst>
          </p:cNvPr>
          <p:cNvSpPr>
            <a:spLocks noChangeArrowheads="1"/>
          </p:cNvSpPr>
          <p:nvPr/>
        </p:nvSpPr>
        <p:spPr bwMode="auto">
          <a:xfrm>
            <a:off x="0" y="831120"/>
            <a:ext cx="12002814" cy="403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348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1. GİRİŞ</a:t>
            </a:r>
            <a:endParaRPr kumimoji="0" lang="tr-TR" altLang="tr-TR" sz="36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1.1. Bu rapor, KAR’S Oteli’nin çevresel, sosyal, kültürel ve ekonomik sürdürülebilirlik alanlarındaki performansını şeffaf biçimde ortaya koymak amacıyla hazırlanmıştır.</a:t>
            </a:r>
            <a:br>
              <a:rPr kumimoji="0" lang="tr-TR" altLang="tr-TR"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tr-TR" altLang="tr-TR"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1.2. Rapor, Global Sürdürülebilir Turizm Konseyi’nin (GSTC) 3. aşama kriterlerine uygun olarak yapılandırılmıştır.</a:t>
            </a:r>
            <a:br>
              <a:rPr kumimoji="0" lang="tr-TR" altLang="tr-TR"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tr-TR" altLang="tr-TR"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1.3. Veri toplama sürecinde; saha gözlemleri, personel anketleri, misafir geri bildirimleri ve çevresel izleme sonuçları kullanılmıştır.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470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B11348-A57F-9336-B379-3BA7A1EEB867}"/>
              </a:ext>
            </a:extLst>
          </p:cNvPr>
          <p:cNvSpPr>
            <a:spLocks noGrp="1"/>
          </p:cNvSpPr>
          <p:nvPr>
            <p:ph type="title"/>
          </p:nvPr>
        </p:nvSpPr>
        <p:spPr/>
        <p:txBody>
          <a:bodyPr/>
          <a:lstStyle/>
          <a:p>
            <a:r>
              <a:rPr lang="tr-TR" dirty="0"/>
              <a:t>8.YASAL MEVZUAT VE UYUM</a:t>
            </a:r>
          </a:p>
        </p:txBody>
      </p:sp>
      <p:sp>
        <p:nvSpPr>
          <p:cNvPr id="3" name="İçerik Yer Tutucusu 2">
            <a:extLst>
              <a:ext uri="{FF2B5EF4-FFF2-40B4-BE49-F238E27FC236}">
                <a16:creationId xmlns:a16="http://schemas.microsoft.com/office/drawing/2014/main" id="{FD336380-CED7-7FF5-F3FC-49E0AC04B66A}"/>
              </a:ext>
            </a:extLst>
          </p:cNvPr>
          <p:cNvSpPr>
            <a:spLocks noGrp="1"/>
          </p:cNvSpPr>
          <p:nvPr>
            <p:ph idx="1"/>
          </p:nvPr>
        </p:nvSpPr>
        <p:spPr/>
        <p:txBody>
          <a:bodyPr/>
          <a:lstStyle/>
          <a:p>
            <a:pPr marL="0" indent="0">
              <a:lnSpc>
                <a:spcPct val="115000"/>
              </a:lnSpc>
              <a:spcBef>
                <a:spcPts val="500"/>
              </a:spcBef>
              <a:spcAft>
                <a:spcPts val="1000"/>
              </a:spcAft>
              <a:buNone/>
            </a:pP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Sıfır Atık Yönetmeliği</a:t>
            </a:r>
            <a:b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Çevre Kanunu ve Su Kirliliği Kontrol Yönetmeliği</a:t>
            </a:r>
            <a:b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İş Sağlığı ve Güvenliği Kanunu</a:t>
            </a:r>
            <a:b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Kişisel Verilerin Korunması Kanunu (KVKK)</a:t>
            </a:r>
            <a:b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Turizm Tesisleri Yönetmeliği ve GSTC Kriterleri</a:t>
            </a:r>
            <a:endParaRPr lang="tr-TR" sz="2800" dirty="0">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4059520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4CBD92E-0128-51BA-E0C9-6A525C80971A}"/>
              </a:ext>
            </a:extLst>
          </p:cNvPr>
          <p:cNvSpPr>
            <a:spLocks noGrp="1"/>
          </p:cNvSpPr>
          <p:nvPr>
            <p:ph type="title"/>
          </p:nvPr>
        </p:nvSpPr>
        <p:spPr>
          <a:xfrm>
            <a:off x="75304" y="685800"/>
            <a:ext cx="5149254" cy="1121308"/>
          </a:xfrm>
        </p:spPr>
        <p:txBody>
          <a:bodyPr vert="horz" lIns="91440" tIns="45720" rIns="91440" bIns="45720" rtlCol="0" anchor="b">
            <a:normAutofit/>
          </a:bodyPr>
          <a:lstStyle/>
          <a:p>
            <a:pPr algn="ctr"/>
            <a:r>
              <a:rPr lang="en-US" kern="1200" dirty="0">
                <a:solidFill>
                  <a:srgbClr val="595959"/>
                </a:solidFill>
                <a:latin typeface="+mj-lt"/>
                <a:ea typeface="+mj-ea"/>
                <a:cs typeface="+mj-cs"/>
              </a:rPr>
              <a:t>9.MÜŞTERİ MEMNUNİYETİ</a:t>
            </a:r>
          </a:p>
        </p:txBody>
      </p:sp>
      <p:sp>
        <p:nvSpPr>
          <p:cNvPr id="4" name="Metin Yer Tutucusu 3">
            <a:extLst>
              <a:ext uri="{FF2B5EF4-FFF2-40B4-BE49-F238E27FC236}">
                <a16:creationId xmlns:a16="http://schemas.microsoft.com/office/drawing/2014/main" id="{C222E499-CD6F-719E-8893-BDF5056308E1}"/>
              </a:ext>
            </a:extLst>
          </p:cNvPr>
          <p:cNvSpPr>
            <a:spLocks noGrp="1"/>
          </p:cNvSpPr>
          <p:nvPr>
            <p:ph type="body" sz="half" idx="2"/>
          </p:nvPr>
        </p:nvSpPr>
        <p:spPr>
          <a:xfrm>
            <a:off x="290456" y="2022438"/>
            <a:ext cx="4934102" cy="4195333"/>
          </a:xfrm>
        </p:spPr>
        <p:txBody>
          <a:bodyPr vert="horz" lIns="91440" tIns="45720" rIns="91440" bIns="45720" rtlCol="0" anchor="t">
            <a:normAutofit/>
          </a:bodyPr>
          <a:lstStyle/>
          <a:p>
            <a:pPr>
              <a:lnSpc>
                <a:spcPct val="115000"/>
              </a:lnSpc>
              <a:spcBef>
                <a:spcPts val="500"/>
              </a:spcBef>
              <a:spcAft>
                <a:spcPts val="1000"/>
              </a:spcAft>
            </a:pP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Misafirlerle dijital ve fiziki anketler, web sitesindeki iletişim alanı ile sürekli etkileşim sağlanmaktadır.</a:t>
            </a:r>
            <a:b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Google yorumları ve anket sonuçları düzenli izlenerek iyileştirmeler yapılmaktadır.</a:t>
            </a:r>
            <a:endParaRPr lang="tr-TR" sz="20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tr-TR" sz="1800" dirty="0">
                <a:effectLst/>
                <a:latin typeface="Times New Roman" panose="02020603050405020304" pitchFamily="18" charset="0"/>
                <a:ea typeface="Times New Roman" panose="02020603050405020304" pitchFamily="18" charset="0"/>
              </a:rPr>
              <a:t>• Hizmet kalitesi anketlerle ölçülmekte, %...... memnuniyet oranı hedeflenmektedir.</a:t>
            </a:r>
            <a:br>
              <a:rPr lang="tr-TR" sz="1800" dirty="0">
                <a:effectLst/>
                <a:latin typeface="Times New Roman" panose="02020603050405020304" pitchFamily="18" charset="0"/>
                <a:ea typeface="Times New Roman" panose="02020603050405020304" pitchFamily="18" charset="0"/>
              </a:rPr>
            </a:br>
            <a:endParaRPr lang="en-US" sz="2000" dirty="0">
              <a:solidFill>
                <a:srgbClr val="595959"/>
              </a:solidFill>
            </a:endParaRPr>
          </a:p>
        </p:txBody>
      </p:sp>
      <p:pic>
        <p:nvPicPr>
          <p:cNvPr id="10" name="Resim Yer Tutucusu 9" descr="ofis malzemesi, kalıcı, sabit, kırtasiye, ofis aleti, genel ikmal maddesi içeren bir resim&#10;&#10;Yapay zeka tarafından oluşturulan içerik yanlış olabilir.">
            <a:extLst>
              <a:ext uri="{FF2B5EF4-FFF2-40B4-BE49-F238E27FC236}">
                <a16:creationId xmlns:a16="http://schemas.microsoft.com/office/drawing/2014/main" id="{06FDE60E-0F98-F230-E121-75B88012080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5903" b="15903"/>
          <a:stretch>
            <a:fillRect/>
          </a:stretch>
        </p:blipFill>
        <p:spPr>
          <a:xfrm>
            <a:off x="6863378" y="161365"/>
            <a:ext cx="4758509" cy="5841402"/>
          </a:xfrm>
          <a:prstGeom prst="rect">
            <a:avLst/>
          </a:prstGeom>
        </p:spPr>
      </p:pic>
    </p:spTree>
    <p:extLst>
      <p:ext uri="{BB962C8B-B14F-4D97-AF65-F5344CB8AC3E}">
        <p14:creationId xmlns:p14="http://schemas.microsoft.com/office/powerpoint/2010/main" val="2761585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34E1A6-B5C8-F8F1-4BA0-9B7BD8AF648C}"/>
              </a:ext>
            </a:extLst>
          </p:cNvPr>
          <p:cNvSpPr>
            <a:spLocks noGrp="1"/>
          </p:cNvSpPr>
          <p:nvPr>
            <p:ph type="title"/>
          </p:nvPr>
        </p:nvSpPr>
        <p:spPr>
          <a:xfrm>
            <a:off x="838200" y="129092"/>
            <a:ext cx="10515600" cy="1775011"/>
          </a:xfrm>
        </p:spPr>
        <p:txBody>
          <a:bodyPr>
            <a:normAutofit fontScale="90000"/>
          </a:bodyPr>
          <a:lstStyle/>
          <a:p>
            <a:pPr algn="ctr"/>
            <a:r>
              <a:rPr lang="tr-TR" sz="4900" b="1" dirty="0">
                <a:ea typeface="Times New Roman" panose="02020603050405020304" pitchFamily="18" charset="0"/>
                <a:cs typeface="Times New Roman" panose="02020603050405020304" pitchFamily="18" charset="0"/>
              </a:rPr>
              <a:t>10.</a:t>
            </a:r>
            <a:r>
              <a:rPr lang="tr-TR" sz="4900" b="1" dirty="0">
                <a:effectLst/>
                <a:ea typeface="Times New Roman" panose="02020603050405020304" pitchFamily="18" charset="0"/>
                <a:cs typeface="Times New Roman" panose="02020603050405020304" pitchFamily="18" charset="0"/>
              </a:rPr>
              <a:t> Biyoçeşitlilik, Yaban Hayatı Koruma ve Destinasyon Katılımı</a:t>
            </a:r>
            <a:br>
              <a:rPr lang="tr-TR" sz="2800" dirty="0">
                <a:effectLst/>
                <a:latin typeface="Aptos" panose="020B0004020202020204" pitchFamily="34" charset="0"/>
                <a:ea typeface="Times New Roman" panose="02020603050405020304" pitchFamily="18"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F511D4E7-9C8A-69E7-C43B-E99F845C8871}"/>
              </a:ext>
            </a:extLst>
          </p:cNvPr>
          <p:cNvSpPr>
            <a:spLocks noGrp="1"/>
          </p:cNvSpPr>
          <p:nvPr>
            <p:ph idx="1"/>
          </p:nvPr>
        </p:nvSpPr>
        <p:spPr/>
        <p:txBody>
          <a:bodyPr>
            <a:normAutofit/>
          </a:bodyPr>
          <a:lstStyle/>
          <a:p>
            <a:pPr marL="0" indent="0">
              <a:lnSpc>
                <a:spcPct val="115000"/>
              </a:lnSpc>
              <a:spcBef>
                <a:spcPts val="500"/>
              </a:spcBef>
              <a:spcAft>
                <a:spcPts val="1000"/>
              </a:spcAft>
              <a:buNone/>
            </a:pP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TEMA Vakfı ile her yıl fidan bağışı yapılarak doğaya katkı sağlanmaktadır.</a:t>
            </a:r>
            <a:b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ÇEKÜL Vakfı'na kültürel mirasın korunması için bağış yapılmaktadır.</a:t>
            </a:r>
            <a:b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Otel çevresinde bulunan endemik bitkiler tanıtılmakta, misafir farkındalığı artırılmaktadır.</a:t>
            </a:r>
            <a:endParaRPr lang="tr-TR" sz="2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979115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kişi, şahıs, dış mekan, gökyüzü, dal içeren bir resim&#10;&#10;Yapay zeka tarafından oluşturulan içerik yanlış olabilir.">
            <a:extLst>
              <a:ext uri="{FF2B5EF4-FFF2-40B4-BE49-F238E27FC236}">
                <a16:creationId xmlns:a16="http://schemas.microsoft.com/office/drawing/2014/main" id="{EDBD90C6-A7EF-0FAD-F550-7650B562962D}"/>
              </a:ext>
            </a:extLst>
          </p:cNvPr>
          <p:cNvPicPr>
            <a:picLocks noChangeAspect="1"/>
          </p:cNvPicPr>
          <p:nvPr/>
        </p:nvPicPr>
        <p:blipFill>
          <a:blip r:embed="rId2">
            <a:extLst>
              <a:ext uri="{28A0092B-C50C-407E-A947-70E740481C1C}">
                <a14:useLocalDpi xmlns:a14="http://schemas.microsoft.com/office/drawing/2010/main" val="0"/>
              </a:ext>
            </a:extLst>
          </a:blip>
          <a:srcRect r="19280"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EBAD43ED-2D61-98EE-30C6-6D43BE5DE59B}"/>
              </a:ext>
            </a:extLst>
          </p:cNvPr>
          <p:cNvSpPr>
            <a:spLocks noGrp="1"/>
          </p:cNvSpPr>
          <p:nvPr>
            <p:ph type="title"/>
          </p:nvPr>
        </p:nvSpPr>
        <p:spPr>
          <a:xfrm>
            <a:off x="7531610" y="365125"/>
            <a:ext cx="3822189" cy="1899912"/>
          </a:xfrm>
        </p:spPr>
        <p:txBody>
          <a:bodyPr>
            <a:normAutofit/>
          </a:bodyPr>
          <a:lstStyle/>
          <a:p>
            <a:r>
              <a:rPr lang="tr-TR" sz="4000" dirty="0"/>
              <a:t>                            11.SONUÇ</a:t>
            </a:r>
          </a:p>
        </p:txBody>
      </p:sp>
      <p:sp>
        <p:nvSpPr>
          <p:cNvPr id="3" name="İçerik Yer Tutucusu 2">
            <a:extLst>
              <a:ext uri="{FF2B5EF4-FFF2-40B4-BE49-F238E27FC236}">
                <a16:creationId xmlns:a16="http://schemas.microsoft.com/office/drawing/2014/main" id="{C54A80D6-91A4-D227-7B8A-3106B8785736}"/>
              </a:ext>
            </a:extLst>
          </p:cNvPr>
          <p:cNvSpPr>
            <a:spLocks noGrp="1"/>
          </p:cNvSpPr>
          <p:nvPr>
            <p:ph idx="1"/>
          </p:nvPr>
        </p:nvSpPr>
        <p:spPr>
          <a:xfrm>
            <a:off x="7358231" y="1839558"/>
            <a:ext cx="4625787" cy="4337405"/>
          </a:xfrm>
        </p:spPr>
        <p:txBody>
          <a:bodyPr>
            <a:normAutofit/>
          </a:bodyPr>
          <a:lstStyle/>
          <a:p>
            <a:pPr marL="0" indent="0">
              <a:spcBef>
                <a:spcPts val="500"/>
              </a:spcBef>
              <a:spcAft>
                <a:spcPts val="1000"/>
              </a:spcAft>
              <a:buNone/>
            </a:pPr>
            <a:r>
              <a:rPr lang="tr-TR" sz="1900" dirty="0">
                <a:latin typeface="Aptos" panose="020B0004020202020204" pitchFamily="34" charset="0"/>
                <a:ea typeface="Times New Roman" panose="02020603050405020304" pitchFamily="18" charset="0"/>
                <a:cs typeface="Times New Roman" panose="02020603050405020304" pitchFamily="18" charset="0"/>
              </a:rPr>
              <a:t>Kars </a:t>
            </a:r>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Otel olarak, sürdürülebilirliği işimizin ayrılmaz bir parçası olarak görmekteyiz.</a:t>
            </a:r>
            <a:b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Toplum, çevre ve ekonomiyle uyumlu bir işletme anlayışı ile sektöre örnek olmayı hedefliyoruz.</a:t>
            </a:r>
            <a:b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Gelecek nesiller için yaşanabilir bir dünya bırakmak üzere tüm personelimiz ve paydaşlarımızla birlikte çalışmayı sürdüreceğiz.</a:t>
            </a:r>
          </a:p>
          <a:p>
            <a:pPr marL="0" indent="0">
              <a:spcBef>
                <a:spcPts val="500"/>
              </a:spcBef>
              <a:spcAft>
                <a:spcPts val="1000"/>
              </a:spcAft>
              <a:buNone/>
            </a:pPr>
            <a:endParaRPr lang="tr-TR" sz="19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tr-TR" sz="1900" dirty="0"/>
          </a:p>
        </p:txBody>
      </p:sp>
    </p:spTree>
    <p:extLst>
      <p:ext uri="{BB962C8B-B14F-4D97-AF65-F5344CB8AC3E}">
        <p14:creationId xmlns:p14="http://schemas.microsoft.com/office/powerpoint/2010/main" val="145765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8772C5D0-4AF6-5F56-75D7-E16F6A8826D0}"/>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dirty="0"/>
              <a:t>2.OTEL TANITIMI</a:t>
            </a:r>
          </a:p>
        </p:txBody>
      </p:sp>
      <p:sp>
        <p:nvSpPr>
          <p:cNvPr id="5" name="İçerik Yer Tutucusu 4">
            <a:extLst>
              <a:ext uri="{FF2B5EF4-FFF2-40B4-BE49-F238E27FC236}">
                <a16:creationId xmlns:a16="http://schemas.microsoft.com/office/drawing/2014/main" id="{9A1CBB26-EF54-CCFA-D724-74388D0AFCBD}"/>
              </a:ext>
            </a:extLst>
          </p:cNvPr>
          <p:cNvSpPr>
            <a:spLocks noGrp="1"/>
          </p:cNvSpPr>
          <p:nvPr>
            <p:ph idx="1"/>
          </p:nvPr>
        </p:nvSpPr>
        <p:spPr>
          <a:xfrm>
            <a:off x="5183187" y="1660849"/>
            <a:ext cx="6573383" cy="4516114"/>
          </a:xfrm>
        </p:spPr>
        <p:txBody>
          <a:bodyPr>
            <a:normAutofit fontScale="70000" lnSpcReduction="20000"/>
          </a:bodyPr>
          <a:lstStyle/>
          <a:p>
            <a:r>
              <a:rPr lang="en-US" dirty="0"/>
              <a:t>Modern </a:t>
            </a:r>
            <a:r>
              <a:rPr lang="en-US" dirty="0" err="1"/>
              <a:t>çizgilerle</a:t>
            </a:r>
            <a:r>
              <a:rPr lang="en-US" dirty="0"/>
              <a:t> </a:t>
            </a:r>
            <a:r>
              <a:rPr lang="en-US" dirty="0" err="1"/>
              <a:t>dekore</a:t>
            </a:r>
            <a:r>
              <a:rPr lang="en-US" dirty="0"/>
              <a:t> </a:t>
            </a:r>
            <a:r>
              <a:rPr lang="en-US" dirty="0" err="1"/>
              <a:t>edilen</a:t>
            </a:r>
            <a:r>
              <a:rPr lang="en-US" dirty="0"/>
              <a:t> her </a:t>
            </a:r>
            <a:r>
              <a:rPr lang="en-US" dirty="0" err="1"/>
              <a:t>odada</a:t>
            </a:r>
            <a:r>
              <a:rPr lang="en-US" dirty="0"/>
              <a:t> </a:t>
            </a:r>
            <a:r>
              <a:rPr lang="en-US" dirty="0" err="1"/>
              <a:t>farklı</a:t>
            </a:r>
            <a:r>
              <a:rPr lang="en-US" dirty="0"/>
              <a:t> </a:t>
            </a:r>
            <a:r>
              <a:rPr lang="en-US" dirty="0" err="1"/>
              <a:t>pudra</a:t>
            </a:r>
            <a:r>
              <a:rPr lang="en-US" dirty="0"/>
              <a:t> </a:t>
            </a:r>
            <a:r>
              <a:rPr lang="en-US" dirty="0" err="1"/>
              <a:t>tonları</a:t>
            </a:r>
            <a:r>
              <a:rPr lang="en-US" dirty="0"/>
              <a:t> </a:t>
            </a:r>
            <a:r>
              <a:rPr lang="en-US" dirty="0" err="1"/>
              <a:t>tercih</a:t>
            </a:r>
            <a:r>
              <a:rPr lang="en-US" dirty="0"/>
              <a:t> </a:t>
            </a:r>
            <a:r>
              <a:rPr lang="en-US" dirty="0" err="1"/>
              <a:t>edilmiştir</a:t>
            </a:r>
            <a:r>
              <a:rPr lang="en-US" dirty="0"/>
              <a:t>. </a:t>
            </a:r>
            <a:r>
              <a:rPr lang="en-US" dirty="0" err="1"/>
              <a:t>Tüm</a:t>
            </a:r>
            <a:r>
              <a:rPr lang="en-US" dirty="0"/>
              <a:t> </a:t>
            </a:r>
            <a:r>
              <a:rPr lang="en-US" dirty="0" err="1"/>
              <a:t>odalarda</a:t>
            </a:r>
            <a:r>
              <a:rPr lang="en-US" dirty="0"/>
              <a:t> LCD TV, </a:t>
            </a:r>
            <a:r>
              <a:rPr lang="en-US" dirty="0" err="1"/>
              <a:t>kablosuz</a:t>
            </a:r>
            <a:r>
              <a:rPr lang="en-US" dirty="0"/>
              <a:t> (wireless) internet </a:t>
            </a:r>
            <a:r>
              <a:rPr lang="en-US" dirty="0" err="1"/>
              <a:t>bağlantısı</a:t>
            </a:r>
            <a:r>
              <a:rPr lang="en-US" dirty="0"/>
              <a:t> </a:t>
            </a:r>
            <a:r>
              <a:rPr lang="en-US" dirty="0" err="1"/>
              <a:t>ve</a:t>
            </a:r>
            <a:r>
              <a:rPr lang="en-US" dirty="0"/>
              <a:t> </a:t>
            </a:r>
            <a:r>
              <a:rPr lang="en-US" dirty="0" err="1"/>
              <a:t>çalışma</a:t>
            </a:r>
            <a:r>
              <a:rPr lang="en-US" dirty="0"/>
              <a:t> </a:t>
            </a:r>
            <a:r>
              <a:rPr lang="en-US" dirty="0" err="1"/>
              <a:t>masaları</a:t>
            </a:r>
            <a:r>
              <a:rPr lang="en-US" dirty="0"/>
              <a:t> </a:t>
            </a:r>
            <a:r>
              <a:rPr lang="en-US" dirty="0" err="1"/>
              <a:t>bulunmaktadır</a:t>
            </a:r>
            <a:r>
              <a:rPr lang="en-US" dirty="0"/>
              <a:t>. </a:t>
            </a:r>
            <a:r>
              <a:rPr lang="en-US" dirty="0" err="1"/>
              <a:t>Yine</a:t>
            </a:r>
            <a:r>
              <a:rPr lang="en-US" dirty="0"/>
              <a:t> </a:t>
            </a:r>
            <a:r>
              <a:rPr lang="en-US" dirty="0" err="1"/>
              <a:t>tüm</a:t>
            </a:r>
            <a:r>
              <a:rPr lang="en-US" dirty="0"/>
              <a:t> </a:t>
            </a:r>
            <a:r>
              <a:rPr lang="en-US" dirty="0" err="1"/>
              <a:t>odalarda</a:t>
            </a:r>
            <a:r>
              <a:rPr lang="en-US" dirty="0"/>
              <a:t> 6 </a:t>
            </a:r>
            <a:r>
              <a:rPr lang="en-US" dirty="0" err="1"/>
              <a:t>metrekare</a:t>
            </a:r>
            <a:r>
              <a:rPr lang="en-US" dirty="0"/>
              <a:t> "king size" </a:t>
            </a:r>
            <a:r>
              <a:rPr lang="en-US" dirty="0" err="1"/>
              <a:t>yataklar</a:t>
            </a:r>
            <a:r>
              <a:rPr lang="en-US" dirty="0"/>
              <a:t> </a:t>
            </a:r>
            <a:r>
              <a:rPr lang="en-US" dirty="0" err="1"/>
              <a:t>tercih</a:t>
            </a:r>
            <a:r>
              <a:rPr lang="en-US" dirty="0"/>
              <a:t> </a:t>
            </a:r>
            <a:r>
              <a:rPr lang="en-US" dirty="0" err="1"/>
              <a:t>edilmiştir</a:t>
            </a:r>
            <a:r>
              <a:rPr lang="en-US" dirty="0"/>
              <a:t> </a:t>
            </a:r>
            <a:r>
              <a:rPr lang="en-US" dirty="0" err="1"/>
              <a:t>ve</a:t>
            </a:r>
            <a:r>
              <a:rPr lang="en-US" dirty="0"/>
              <a:t> her </a:t>
            </a:r>
            <a:r>
              <a:rPr lang="en-US" dirty="0" err="1"/>
              <a:t>bir</a:t>
            </a:r>
            <a:r>
              <a:rPr lang="en-US" dirty="0"/>
              <a:t> </a:t>
            </a:r>
            <a:r>
              <a:rPr lang="en-US" dirty="0" err="1"/>
              <a:t>oda</a:t>
            </a:r>
            <a:r>
              <a:rPr lang="en-US" dirty="0"/>
              <a:t>, </a:t>
            </a:r>
            <a:r>
              <a:rPr lang="en-US" dirty="0" err="1"/>
              <a:t>kendisine</a:t>
            </a:r>
            <a:r>
              <a:rPr lang="en-US" dirty="0"/>
              <a:t> </a:t>
            </a:r>
            <a:r>
              <a:rPr lang="en-US" dirty="0" err="1"/>
              <a:t>özel</a:t>
            </a:r>
            <a:r>
              <a:rPr lang="en-US" dirty="0"/>
              <a:t> </a:t>
            </a:r>
            <a:r>
              <a:rPr lang="en-US" dirty="0" err="1"/>
              <a:t>dikilmiş</a:t>
            </a:r>
            <a:r>
              <a:rPr lang="en-US" dirty="0"/>
              <a:t> </a:t>
            </a:r>
            <a:r>
              <a:rPr lang="en-US" dirty="0" err="1"/>
              <a:t>olan</a:t>
            </a:r>
            <a:r>
              <a:rPr lang="en-US" dirty="0"/>
              <a:t> </a:t>
            </a:r>
            <a:r>
              <a:rPr lang="en-US" dirty="0" err="1"/>
              <a:t>çarşaf</a:t>
            </a:r>
            <a:r>
              <a:rPr lang="en-US" dirty="0"/>
              <a:t>, </a:t>
            </a:r>
            <a:r>
              <a:rPr lang="en-US" dirty="0" err="1"/>
              <a:t>örtüler</a:t>
            </a:r>
            <a:r>
              <a:rPr lang="en-US" dirty="0"/>
              <a:t> </a:t>
            </a:r>
            <a:r>
              <a:rPr lang="en-US" dirty="0" err="1"/>
              <a:t>ve</a:t>
            </a:r>
            <a:r>
              <a:rPr lang="en-US" dirty="0"/>
              <a:t> </a:t>
            </a:r>
            <a:r>
              <a:rPr lang="en-US" dirty="0" err="1"/>
              <a:t>yüksek</a:t>
            </a:r>
            <a:r>
              <a:rPr lang="en-US" dirty="0"/>
              <a:t> </a:t>
            </a:r>
            <a:r>
              <a:rPr lang="en-US" dirty="0" err="1"/>
              <a:t>kalitede</a:t>
            </a:r>
            <a:r>
              <a:rPr lang="en-US" dirty="0"/>
              <a:t> </a:t>
            </a:r>
            <a:r>
              <a:rPr lang="en-US" dirty="0" err="1"/>
              <a:t>kaz</a:t>
            </a:r>
            <a:r>
              <a:rPr lang="en-US" dirty="0"/>
              <a:t> </a:t>
            </a:r>
            <a:r>
              <a:rPr lang="en-US" dirty="0" err="1"/>
              <a:t>tüyü</a:t>
            </a:r>
            <a:r>
              <a:rPr lang="en-US" dirty="0"/>
              <a:t> </a:t>
            </a:r>
            <a:r>
              <a:rPr lang="en-US" dirty="0" err="1"/>
              <a:t>uyku</a:t>
            </a:r>
            <a:r>
              <a:rPr lang="en-US" dirty="0"/>
              <a:t> </a:t>
            </a:r>
            <a:r>
              <a:rPr lang="en-US" dirty="0" err="1"/>
              <a:t>takımlarıyla</a:t>
            </a:r>
            <a:r>
              <a:rPr lang="en-US" dirty="0"/>
              <a:t> </a:t>
            </a:r>
            <a:r>
              <a:rPr lang="en-US" dirty="0" err="1"/>
              <a:t>döşenmiştir</a:t>
            </a:r>
            <a:r>
              <a:rPr lang="en-US" dirty="0"/>
              <a:t>. </a:t>
            </a:r>
            <a:r>
              <a:rPr lang="en-US" dirty="0" err="1"/>
              <a:t>Otel</a:t>
            </a:r>
            <a:r>
              <a:rPr lang="en-US" dirty="0"/>
              <a:t> </a:t>
            </a:r>
            <a:r>
              <a:rPr lang="en-US" dirty="0" err="1"/>
              <a:t>misafirleri</a:t>
            </a:r>
            <a:r>
              <a:rPr lang="en-US" dirty="0"/>
              <a:t> 24 </a:t>
            </a:r>
            <a:r>
              <a:rPr lang="en-US" dirty="0" err="1"/>
              <a:t>saat</a:t>
            </a:r>
            <a:r>
              <a:rPr lang="en-US" dirty="0"/>
              <a:t> </a:t>
            </a:r>
            <a:r>
              <a:rPr lang="en-US" dirty="0" err="1"/>
              <a:t>oda</a:t>
            </a:r>
            <a:r>
              <a:rPr lang="en-US" dirty="0"/>
              <a:t> </a:t>
            </a:r>
            <a:r>
              <a:rPr lang="en-US" dirty="0" err="1"/>
              <a:t>servisiyle</a:t>
            </a:r>
            <a:r>
              <a:rPr lang="en-US" dirty="0"/>
              <a:t> </a:t>
            </a:r>
            <a:r>
              <a:rPr lang="en-US" dirty="0" err="1"/>
              <a:t>kaliteli</a:t>
            </a:r>
            <a:r>
              <a:rPr lang="en-US" dirty="0"/>
              <a:t> </a:t>
            </a:r>
            <a:r>
              <a:rPr lang="en-US" dirty="0" err="1"/>
              <a:t>bir</a:t>
            </a:r>
            <a:r>
              <a:rPr lang="en-US" dirty="0"/>
              <a:t> </a:t>
            </a:r>
            <a:r>
              <a:rPr lang="en-US" dirty="0" err="1"/>
              <a:t>hizmet</a:t>
            </a:r>
            <a:r>
              <a:rPr lang="en-US" dirty="0"/>
              <a:t> </a:t>
            </a:r>
            <a:r>
              <a:rPr lang="en-US" dirty="0" err="1"/>
              <a:t>alırlar</a:t>
            </a:r>
            <a:r>
              <a:rPr lang="en-US" dirty="0"/>
              <a:t>. Kar's </a:t>
            </a:r>
            <a:r>
              <a:rPr lang="en-US" dirty="0" err="1"/>
              <a:t>Otel'in</a:t>
            </a:r>
            <a:r>
              <a:rPr lang="en-US" dirty="0"/>
              <a:t> 8 </a:t>
            </a:r>
            <a:r>
              <a:rPr lang="en-US" dirty="0" err="1"/>
              <a:t>odasından</a:t>
            </a:r>
            <a:r>
              <a:rPr lang="en-US" dirty="0"/>
              <a:t> 5'i </a:t>
            </a:r>
            <a:r>
              <a:rPr lang="en-US" dirty="0" err="1"/>
              <a:t>standart</a:t>
            </a:r>
            <a:r>
              <a:rPr lang="en-US" dirty="0"/>
              <a:t> </a:t>
            </a:r>
            <a:r>
              <a:rPr lang="en-US" dirty="0" err="1"/>
              <a:t>odadır</a:t>
            </a:r>
            <a:r>
              <a:rPr lang="en-US" dirty="0"/>
              <a:t>. Her </a:t>
            </a:r>
            <a:r>
              <a:rPr lang="en-US" dirty="0" err="1"/>
              <a:t>katta</a:t>
            </a:r>
            <a:r>
              <a:rPr lang="en-US" dirty="0"/>
              <a:t> </a:t>
            </a:r>
            <a:r>
              <a:rPr lang="en-US" dirty="0" err="1"/>
              <a:t>farklı</a:t>
            </a:r>
            <a:r>
              <a:rPr lang="en-US" dirty="0"/>
              <a:t> </a:t>
            </a:r>
            <a:r>
              <a:rPr lang="en-US" dirty="0" err="1"/>
              <a:t>bir</a:t>
            </a:r>
            <a:r>
              <a:rPr lang="en-US" dirty="0"/>
              <a:t> </a:t>
            </a:r>
            <a:r>
              <a:rPr lang="en-US" dirty="0" err="1"/>
              <a:t>renk</a:t>
            </a:r>
            <a:r>
              <a:rPr lang="en-US" dirty="0"/>
              <a:t> </a:t>
            </a:r>
            <a:r>
              <a:rPr lang="en-US" dirty="0" err="1"/>
              <a:t>hakimiyetiyle</a:t>
            </a:r>
            <a:r>
              <a:rPr lang="en-US" dirty="0"/>
              <a:t> </a:t>
            </a:r>
            <a:r>
              <a:rPr lang="en-US" dirty="0" err="1"/>
              <a:t>döşenen</a:t>
            </a:r>
            <a:r>
              <a:rPr lang="en-US" dirty="0"/>
              <a:t> </a:t>
            </a:r>
            <a:r>
              <a:rPr lang="en-US" dirty="0" err="1"/>
              <a:t>standart</a:t>
            </a:r>
            <a:r>
              <a:rPr lang="en-US" dirty="0"/>
              <a:t> </a:t>
            </a:r>
            <a:r>
              <a:rPr lang="en-US" dirty="0" err="1"/>
              <a:t>odalarda</a:t>
            </a:r>
            <a:r>
              <a:rPr lang="en-US" dirty="0"/>
              <a:t> </a:t>
            </a:r>
            <a:r>
              <a:rPr lang="en-US" dirty="0" err="1"/>
              <a:t>ihtiyacınız</a:t>
            </a:r>
            <a:r>
              <a:rPr lang="en-US" dirty="0"/>
              <a:t> </a:t>
            </a:r>
            <a:r>
              <a:rPr lang="en-US" dirty="0" err="1"/>
              <a:t>olan</a:t>
            </a:r>
            <a:r>
              <a:rPr lang="en-US" dirty="0"/>
              <a:t> her </a:t>
            </a:r>
            <a:r>
              <a:rPr lang="en-US" dirty="0" err="1"/>
              <a:t>türlü</a:t>
            </a:r>
            <a:r>
              <a:rPr lang="en-US" dirty="0"/>
              <a:t> </a:t>
            </a:r>
            <a:r>
              <a:rPr lang="en-US" dirty="0" err="1"/>
              <a:t>konfor</a:t>
            </a:r>
            <a:r>
              <a:rPr lang="en-US" dirty="0"/>
              <a:t> </a:t>
            </a:r>
            <a:r>
              <a:rPr lang="en-US" dirty="0" err="1"/>
              <a:t>mevcuttur</a:t>
            </a:r>
            <a:r>
              <a:rPr lang="en-US" dirty="0"/>
              <a:t>. LCD </a:t>
            </a:r>
            <a:r>
              <a:rPr lang="en-US" dirty="0" err="1"/>
              <a:t>televizyon</a:t>
            </a:r>
            <a:r>
              <a:rPr lang="en-US" dirty="0"/>
              <a:t>, </a:t>
            </a:r>
            <a:r>
              <a:rPr lang="en-US" dirty="0" err="1"/>
              <a:t>telefon</a:t>
            </a:r>
            <a:r>
              <a:rPr lang="en-US" dirty="0"/>
              <a:t> </a:t>
            </a:r>
            <a:r>
              <a:rPr lang="en-US" dirty="0" err="1"/>
              <a:t>ve</a:t>
            </a:r>
            <a:r>
              <a:rPr lang="en-US" dirty="0"/>
              <a:t> </a:t>
            </a:r>
            <a:r>
              <a:rPr lang="en-US" dirty="0" err="1"/>
              <a:t>kablosuz</a:t>
            </a:r>
            <a:r>
              <a:rPr lang="en-US" dirty="0"/>
              <a:t> internet </a:t>
            </a:r>
            <a:r>
              <a:rPr lang="en-US" dirty="0" err="1"/>
              <a:t>bağlantısı</a:t>
            </a:r>
            <a:r>
              <a:rPr lang="en-US" dirty="0"/>
              <a:t> </a:t>
            </a:r>
            <a:r>
              <a:rPr lang="en-US" dirty="0" err="1"/>
              <a:t>standartdır</a:t>
            </a:r>
            <a:r>
              <a:rPr lang="en-US" dirty="0"/>
              <a:t>. </a:t>
            </a:r>
            <a:r>
              <a:rPr lang="en-US" dirty="0" err="1"/>
              <a:t>Akyaka</a:t>
            </a:r>
            <a:r>
              <a:rPr lang="en-US" dirty="0"/>
              <a:t>, Selim, </a:t>
            </a:r>
            <a:r>
              <a:rPr lang="en-US" dirty="0" err="1"/>
              <a:t>Susuz</a:t>
            </a:r>
            <a:r>
              <a:rPr lang="en-US" dirty="0"/>
              <a:t>, </a:t>
            </a:r>
            <a:r>
              <a:rPr lang="en-US" dirty="0" err="1"/>
              <a:t>Digor</a:t>
            </a:r>
            <a:r>
              <a:rPr lang="en-US" dirty="0"/>
              <a:t> </a:t>
            </a:r>
            <a:r>
              <a:rPr lang="en-US" dirty="0" err="1"/>
              <a:t>ve</a:t>
            </a:r>
            <a:r>
              <a:rPr lang="en-US" dirty="0"/>
              <a:t> </a:t>
            </a:r>
            <a:r>
              <a:rPr lang="en-US" dirty="0" err="1"/>
              <a:t>Kağızman</a:t>
            </a:r>
            <a:r>
              <a:rPr lang="en-US" dirty="0"/>
              <a:t> Kar's </a:t>
            </a:r>
            <a:r>
              <a:rPr lang="en-US" dirty="0" err="1"/>
              <a:t>Otel'in</a:t>
            </a:r>
            <a:r>
              <a:rPr lang="en-US" dirty="0"/>
              <a:t> </a:t>
            </a:r>
            <a:r>
              <a:rPr lang="en-US" dirty="0" err="1"/>
              <a:t>standart</a:t>
            </a:r>
            <a:r>
              <a:rPr lang="en-US" dirty="0"/>
              <a:t> </a:t>
            </a:r>
            <a:r>
              <a:rPr lang="en-US" dirty="0" err="1"/>
              <a:t>odalarıdır</a:t>
            </a:r>
            <a:r>
              <a:rPr lang="en-US" dirty="0"/>
              <a:t>.</a:t>
            </a:r>
          </a:p>
        </p:txBody>
      </p:sp>
      <p:pic>
        <p:nvPicPr>
          <p:cNvPr id="7" name="Resim 6">
            <a:extLst>
              <a:ext uri="{FF2B5EF4-FFF2-40B4-BE49-F238E27FC236}">
                <a16:creationId xmlns:a16="http://schemas.microsoft.com/office/drawing/2014/main" id="{ABE81289-E62B-F6EC-4C32-CAE06F66C0BA}"/>
              </a:ext>
            </a:extLst>
          </p:cNvPr>
          <p:cNvPicPr>
            <a:picLocks noChangeAspect="1"/>
          </p:cNvPicPr>
          <p:nvPr/>
        </p:nvPicPr>
        <p:blipFill>
          <a:blip r:embed="rId3"/>
          <a:stretch>
            <a:fillRect/>
          </a:stretch>
        </p:blipFill>
        <p:spPr>
          <a:xfrm>
            <a:off x="192342" y="365125"/>
            <a:ext cx="4790206" cy="5811838"/>
          </a:xfrm>
          <a:prstGeom prst="rect">
            <a:avLst/>
          </a:prstGeom>
        </p:spPr>
      </p:pic>
    </p:spTree>
    <p:extLst>
      <p:ext uri="{BB962C8B-B14F-4D97-AF65-F5344CB8AC3E}">
        <p14:creationId xmlns:p14="http://schemas.microsoft.com/office/powerpoint/2010/main" val="16658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32"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CBF8F00-EF0D-86F0-EE1A-BC8BC56A5BF3}"/>
              </a:ext>
            </a:extLst>
          </p:cNvPr>
          <p:cNvSpPr>
            <a:spLocks noGrp="1"/>
          </p:cNvSpPr>
          <p:nvPr>
            <p:ph type="title"/>
          </p:nvPr>
        </p:nvSpPr>
        <p:spPr>
          <a:xfrm>
            <a:off x="572493" y="238539"/>
            <a:ext cx="11018520" cy="1434415"/>
          </a:xfrm>
        </p:spPr>
        <p:txBody>
          <a:bodyPr anchor="b">
            <a:normAutofit/>
          </a:bodyPr>
          <a:lstStyle/>
          <a:p>
            <a:pPr>
              <a:spcBef>
                <a:spcPts val="500"/>
              </a:spcBef>
              <a:spcAft>
                <a:spcPts val="1000"/>
              </a:spcAft>
            </a:pPr>
            <a:r>
              <a:rPr lang="tr-TR" sz="3800" b="1">
                <a:latin typeface="Calibri" panose="020F0502020204030204" pitchFamily="34" charset="0"/>
                <a:ea typeface="Calibri" panose="020F0502020204030204" pitchFamily="34" charset="0"/>
                <a:cs typeface="Calibri" panose="020F0502020204030204" pitchFamily="34" charset="0"/>
              </a:rPr>
              <a:t>3.DEĞERLERİMİZ,VİZYONUMUZ VE MİSYONUMUZ</a:t>
            </a:r>
            <a:br>
              <a:rPr lang="tr-TR" sz="3800">
                <a:effectLst/>
                <a:latin typeface="Aptos" panose="020B0004020202020204" pitchFamily="34" charset="0"/>
                <a:ea typeface="Times New Roman" panose="02020603050405020304" pitchFamily="18" charset="0"/>
                <a:cs typeface="Times New Roman" panose="02020603050405020304" pitchFamily="18" charset="0"/>
              </a:rPr>
            </a:br>
            <a:endParaRPr lang="tr-TR" sz="3800"/>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F466C97-5BBC-5315-D25B-178693EF51CA}"/>
              </a:ext>
            </a:extLst>
          </p:cNvPr>
          <p:cNvSpPr>
            <a:spLocks noGrp="1"/>
          </p:cNvSpPr>
          <p:nvPr>
            <p:ph idx="1"/>
          </p:nvPr>
        </p:nvSpPr>
        <p:spPr>
          <a:xfrm>
            <a:off x="572493" y="1836330"/>
            <a:ext cx="6713552" cy="4656986"/>
          </a:xfrm>
        </p:spPr>
        <p:txBody>
          <a:bodyPr anchor="t">
            <a:normAutofit/>
          </a:bodyPr>
          <a:lstStyle/>
          <a:p>
            <a:pPr>
              <a:spcBef>
                <a:spcPts val="500"/>
              </a:spcBef>
              <a:spcAft>
                <a:spcPts val="1000"/>
              </a:spcAft>
              <a:buNone/>
            </a:pPr>
            <a:endPar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500"/>
              </a:spcBef>
              <a:spcAft>
                <a:spcPts val="1000"/>
              </a:spcAft>
              <a:buNone/>
            </a:pPr>
            <a:r>
              <a:rPr lang="tr-TR" sz="1600" b="1" dirty="0">
                <a:effectLst/>
                <a:latin typeface="Calibri" panose="020F0502020204030204" pitchFamily="34" charset="0"/>
                <a:ea typeface="Calibri" panose="020F0502020204030204" pitchFamily="34" charset="0"/>
                <a:cs typeface="Calibri" panose="020F0502020204030204" pitchFamily="34" charset="0"/>
              </a:rPr>
              <a:t>3.1. Değerlerimiz:</a:t>
            </a:r>
            <a:br>
              <a:rPr lang="tr-TR" sz="1600" dirty="0">
                <a:effectLst/>
                <a:latin typeface="Calibri" panose="020F0502020204030204" pitchFamily="34" charset="0"/>
                <a:ea typeface="Calibri" panose="020F0502020204030204" pitchFamily="34" charset="0"/>
                <a:cs typeface="Calibri" panose="020F0502020204030204" pitchFamily="34" charset="0"/>
              </a:rPr>
            </a:br>
            <a:r>
              <a:rPr lang="tr-TR" sz="1600" dirty="0">
                <a:effectLst/>
                <a:latin typeface="Calibri" panose="020F0502020204030204" pitchFamily="34" charset="0"/>
                <a:ea typeface="Calibri" panose="020F0502020204030204" pitchFamily="34" charset="0"/>
                <a:cs typeface="Calibri" panose="020F0502020204030204" pitchFamily="34" charset="0"/>
              </a:rPr>
              <a:t>Değerlerimiz kim olduğumuzu, neyi savunduğumuzu ve nasıl davranmamız gerektiğini belirler. Turizmde misafir memnuniyetimizi artırmayı ve misafirlerimizle aramızda güven inşa etmek amacıyla hareket etmemizi sağlar. Değerlerimiz doğrultusunda çalışarak misafirlerimize ve kendi aramızda nasıl davranmamız gerektiğini, yaptığımız işin niteliğini ve bizi başarıya götüren faaliyetleri belirliyoruz.</a:t>
            </a:r>
            <a:br>
              <a:rPr lang="tr-TR" sz="1600" dirty="0">
                <a:effectLst/>
                <a:latin typeface="Calibri" panose="020F0502020204030204" pitchFamily="34" charset="0"/>
                <a:ea typeface="Calibri" panose="020F0502020204030204" pitchFamily="34" charset="0"/>
                <a:cs typeface="Calibri" panose="020F0502020204030204" pitchFamily="34" charset="0"/>
              </a:rPr>
            </a:br>
            <a:r>
              <a:rPr lang="tr-TR" sz="1600" dirty="0">
                <a:effectLst/>
                <a:latin typeface="Calibri" panose="020F0502020204030204" pitchFamily="34" charset="0"/>
                <a:ea typeface="Calibri" panose="020F0502020204030204" pitchFamily="34" charset="0"/>
                <a:cs typeface="Calibri" panose="020F0502020204030204" pitchFamily="34" charset="0"/>
              </a:rPr>
              <a:t>Bizim için her şeyin temelinde, misafirlerimizin, paydaşlarımızın ve personellerimizin </a:t>
            </a:r>
            <a:r>
              <a:rPr lang="tr-TR" sz="1600" dirty="0" err="1">
                <a:latin typeface="Calibri" panose="020F0502020204030204" pitchFamily="34" charset="0"/>
                <a:ea typeface="Calibri" panose="020F0502020204030204" pitchFamily="34" charset="0"/>
                <a:cs typeface="Calibri" panose="020F0502020204030204" pitchFamily="34" charset="0"/>
              </a:rPr>
              <a:t>Kar’s</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Hotel’e</a:t>
            </a:r>
            <a:r>
              <a:rPr lang="tr-TR" sz="1600" dirty="0">
                <a:effectLst/>
                <a:latin typeface="Calibri" panose="020F0502020204030204" pitchFamily="34" charset="0"/>
                <a:ea typeface="Calibri" panose="020F0502020204030204" pitchFamily="34" charset="0"/>
                <a:cs typeface="Calibri" panose="020F0502020204030204" pitchFamily="34" charset="0"/>
              </a:rPr>
              <a:t> duyduğu güven ve yüksek standartlara sahip davranışımız yer almaktadır.</a:t>
            </a:r>
          </a:p>
          <a:p>
            <a:pPr>
              <a:spcBef>
                <a:spcPts val="500"/>
              </a:spcBef>
              <a:spcAft>
                <a:spcPts val="1000"/>
              </a:spcAft>
              <a:buNone/>
            </a:pPr>
            <a:r>
              <a:rPr lang="tr-TR" sz="1600" b="1" dirty="0">
                <a:effectLst/>
                <a:latin typeface="Calibri" panose="020F0502020204030204" pitchFamily="34" charset="0"/>
                <a:ea typeface="Calibri" panose="020F0502020204030204" pitchFamily="34" charset="0"/>
                <a:cs typeface="Calibri" panose="020F0502020204030204" pitchFamily="34" charset="0"/>
              </a:rPr>
              <a:t>3.2. Vizyonumuz:</a:t>
            </a:r>
            <a:br>
              <a:rPr lang="tr-TR" sz="1600" dirty="0">
                <a:effectLst/>
                <a:latin typeface="Calibri" panose="020F0502020204030204" pitchFamily="34" charset="0"/>
                <a:ea typeface="Calibri" panose="020F0502020204030204" pitchFamily="34" charset="0"/>
                <a:cs typeface="Calibri" panose="020F0502020204030204" pitchFamily="34" charset="0"/>
              </a:rPr>
            </a:br>
            <a:r>
              <a:rPr lang="tr-TR" sz="1600" dirty="0">
                <a:effectLst/>
                <a:latin typeface="Calibri" panose="020F0502020204030204" pitchFamily="34" charset="0"/>
                <a:ea typeface="Calibri" panose="020F0502020204030204" pitchFamily="34" charset="0"/>
                <a:cs typeface="Calibri" panose="020F0502020204030204" pitchFamily="34" charset="0"/>
              </a:rPr>
              <a:t>“Dünyayı tüketmek değil, koruyarak yaşamak” ilkesi ile sürdürülebilir turizmi benimseyen öncü otel olmaktır.</a:t>
            </a:r>
          </a:p>
          <a:p>
            <a:pPr>
              <a:spcBef>
                <a:spcPts val="500"/>
              </a:spcBef>
              <a:spcAft>
                <a:spcPts val="100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3.3. Misyonumuz:</a:t>
            </a:r>
            <a:br>
              <a:rPr lang="tr-TR" sz="1600" dirty="0">
                <a:effectLst/>
                <a:latin typeface="Calibri" panose="020F0502020204030204" pitchFamily="34" charset="0"/>
                <a:ea typeface="Calibri" panose="020F0502020204030204" pitchFamily="34" charset="0"/>
                <a:cs typeface="Calibri" panose="020F0502020204030204" pitchFamily="34" charset="0"/>
              </a:rPr>
            </a:br>
            <a:r>
              <a:rPr lang="tr-TR" sz="1600" dirty="0">
                <a:effectLst/>
                <a:latin typeface="Calibri" panose="020F0502020204030204" pitchFamily="34" charset="0"/>
                <a:ea typeface="Calibri" panose="020F0502020204030204" pitchFamily="34" charset="0"/>
                <a:cs typeface="Calibri" panose="020F0502020204030204" pitchFamily="34" charset="0"/>
              </a:rPr>
              <a:t>Tarihi ve kültürel değerleri koruyan, doğal çevreye saygılı, kaliteli ve müşteri odaklı hizmet sunmaktır.</a:t>
            </a:r>
          </a:p>
          <a:p>
            <a:pPr marL="0" indent="0">
              <a:buNone/>
            </a:pPr>
            <a:endParaRPr lang="tr-TR" sz="1400" dirty="0"/>
          </a:p>
        </p:txBody>
      </p:sp>
      <p:pic>
        <p:nvPicPr>
          <p:cNvPr id="5" name="Resim 4" descr="metin, etiket, yazı tipi, daire içeren bir resim&#10;&#10;Yapay zeka tarafından oluşturulan içerik yanlış olabilir.">
            <a:extLst>
              <a:ext uri="{FF2B5EF4-FFF2-40B4-BE49-F238E27FC236}">
                <a16:creationId xmlns:a16="http://schemas.microsoft.com/office/drawing/2014/main" id="{73B2AFA7-B0B6-FBE5-E52C-63B7DCD9B4B7}"/>
              </a:ext>
            </a:extLst>
          </p:cNvPr>
          <p:cNvPicPr>
            <a:picLocks noChangeAspect="1"/>
          </p:cNvPicPr>
          <p:nvPr/>
        </p:nvPicPr>
        <p:blipFill>
          <a:blip r:embed="rId3">
            <a:extLst>
              <a:ext uri="{28A0092B-C50C-407E-A947-70E740481C1C}">
                <a14:useLocalDpi xmlns:a14="http://schemas.microsoft.com/office/drawing/2010/main" val="0"/>
              </a:ext>
            </a:extLst>
          </a:blip>
          <a:srcRect l="4289" r="1912"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86334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07EDBF-86B5-ECE4-193A-BD29A9A3B1AF}"/>
              </a:ext>
            </a:extLst>
          </p:cNvPr>
          <p:cNvSpPr>
            <a:spLocks noGrp="1"/>
          </p:cNvSpPr>
          <p:nvPr>
            <p:ph type="title"/>
          </p:nvPr>
        </p:nvSpPr>
        <p:spPr/>
        <p:txBody>
          <a:bodyPr/>
          <a:lstStyle/>
          <a:p>
            <a:pPr algn="ctr"/>
            <a:r>
              <a:rPr lang="tr-TR" dirty="0"/>
              <a:t>4.</a:t>
            </a:r>
            <a:r>
              <a:rPr lang="tr-TR" sz="3600" dirty="0">
                <a:latin typeface="Calibri" panose="020F0502020204030204" pitchFamily="34" charset="0"/>
                <a:ea typeface="Calibri" panose="020F0502020204030204" pitchFamily="34" charset="0"/>
                <a:cs typeface="Calibri" panose="020F0502020204030204" pitchFamily="34" charset="0"/>
              </a:rPr>
              <a:t>ORGANİZAYON ŞEMASI VE GÖREV TANIMI</a:t>
            </a:r>
          </a:p>
        </p:txBody>
      </p:sp>
      <p:graphicFrame>
        <p:nvGraphicFramePr>
          <p:cNvPr id="5" name="İçerik Yer Tutucusu 4">
            <a:extLst>
              <a:ext uri="{FF2B5EF4-FFF2-40B4-BE49-F238E27FC236}">
                <a16:creationId xmlns:a16="http://schemas.microsoft.com/office/drawing/2014/main" id="{26747672-C8E5-434A-D88B-757F185921A2}"/>
              </a:ext>
            </a:extLst>
          </p:cNvPr>
          <p:cNvGraphicFramePr>
            <a:graphicFrameLocks noGrp="1"/>
          </p:cNvGraphicFramePr>
          <p:nvPr>
            <p:ph idx="1"/>
            <p:extLst>
              <p:ext uri="{D42A27DB-BD31-4B8C-83A1-F6EECF244321}">
                <p14:modId xmlns:p14="http://schemas.microsoft.com/office/powerpoint/2010/main" val="1013346690"/>
              </p:ext>
            </p:extLst>
          </p:nvPr>
        </p:nvGraphicFramePr>
        <p:xfrm>
          <a:off x="5061097" y="705108"/>
          <a:ext cx="6815470" cy="4845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etin Yer Tutucusu 3">
            <a:extLst>
              <a:ext uri="{FF2B5EF4-FFF2-40B4-BE49-F238E27FC236}">
                <a16:creationId xmlns:a16="http://schemas.microsoft.com/office/drawing/2014/main" id="{E3448AA5-A73C-EDA5-BDD1-455FB40FC5D5}"/>
              </a:ext>
            </a:extLst>
          </p:cNvPr>
          <p:cNvSpPr>
            <a:spLocks noGrp="1"/>
          </p:cNvSpPr>
          <p:nvPr>
            <p:ph type="body" sz="half" idx="2"/>
          </p:nvPr>
        </p:nvSpPr>
        <p:spPr/>
        <p:txBody>
          <a:bodyPr/>
          <a:lstStyle/>
          <a:p>
            <a:pPr>
              <a:lnSpc>
                <a:spcPct val="115000"/>
              </a:lnSpc>
              <a:spcBef>
                <a:spcPts val="500"/>
              </a:spcBef>
              <a:spcAft>
                <a:spcPts val="1000"/>
              </a:spcAft>
            </a:pPr>
            <a:r>
              <a:rPr lang="tr-TR" sz="2000" dirty="0">
                <a:effectLst/>
                <a:latin typeface="Calibri" panose="020F0502020204030204" pitchFamily="34" charset="0"/>
                <a:ea typeface="Calibri" panose="020F0502020204030204" pitchFamily="34" charset="0"/>
                <a:cs typeface="Calibri" panose="020F0502020204030204" pitchFamily="34" charset="0"/>
              </a:rPr>
              <a:t>4.1. Otelimizde sürdürülebilirlikten sorumlu bir ekip kurulmuş, organizasyon şemamızda sürdürülebilirlik ekipleri tanımlanmıştır.</a:t>
            </a:r>
            <a:br>
              <a:rPr lang="tr-TR" sz="2000" dirty="0">
                <a:effectLst/>
                <a:latin typeface="Calibri" panose="020F0502020204030204" pitchFamily="34" charset="0"/>
                <a:ea typeface="Calibri" panose="020F0502020204030204" pitchFamily="34" charset="0"/>
                <a:cs typeface="Calibri" panose="020F0502020204030204" pitchFamily="34" charset="0"/>
              </a:rPr>
            </a:br>
            <a:r>
              <a:rPr lang="tr-TR" sz="2000" dirty="0">
                <a:effectLst/>
                <a:latin typeface="Calibri" panose="020F0502020204030204" pitchFamily="34" charset="0"/>
                <a:ea typeface="Calibri" panose="020F0502020204030204" pitchFamily="34" charset="0"/>
                <a:cs typeface="Calibri" panose="020F0502020204030204" pitchFamily="34" charset="0"/>
              </a:rPr>
              <a:t>4.2. Her departmanın sorumlulukları net biçimde belirlenmiş olup, sürdürülebilirlik ekibi düzenli toplantılarla uygulamaları takip etmektedir.</a:t>
            </a:r>
          </a:p>
          <a:p>
            <a:endParaRPr lang="tr-TR" dirty="0"/>
          </a:p>
        </p:txBody>
      </p:sp>
    </p:spTree>
    <p:extLst>
      <p:ext uri="{BB962C8B-B14F-4D97-AF65-F5344CB8AC3E}">
        <p14:creationId xmlns:p14="http://schemas.microsoft.com/office/powerpoint/2010/main" val="263526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çerik Yer Tutucusu 9" descr="kişi, şahıs, moda aksesuar, el, sanat içeren bir resim&#10;&#10;Yapay zeka tarafından oluşturulan içerik yanlış olabilir.">
            <a:extLst>
              <a:ext uri="{FF2B5EF4-FFF2-40B4-BE49-F238E27FC236}">
                <a16:creationId xmlns:a16="http://schemas.microsoft.com/office/drawing/2014/main" id="{6FB22CE5-4D1F-E640-2DCD-D7967132CBB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22" r="7477" b="1"/>
          <a:stretch>
            <a:fillRect/>
          </a:stretch>
        </p:blipFill>
        <p:spPr>
          <a:xfrm>
            <a:off x="1" y="10"/>
            <a:ext cx="9669642" cy="685799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3F9CFB5E-B4D6-4A1E-2B97-03DACCCF8CDE}"/>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2500" b="1" dirty="0">
                <a:effectLst/>
              </a:rPr>
              <a:t>5. SÜRDÜRÜLEBİLİRLİK UYGULAMALARI, GÖRSELLER, HEDEFLER VE SÜREKLİ İYİLEŞTİRME</a:t>
            </a:r>
            <a:br>
              <a:rPr lang="en-US" sz="2500" dirty="0">
                <a:effectLst/>
              </a:rPr>
            </a:br>
            <a:endParaRPr lang="en-US" sz="2500" dirty="0"/>
          </a:p>
        </p:txBody>
      </p:sp>
      <p:sp>
        <p:nvSpPr>
          <p:cNvPr id="4" name="Metin Yer Tutucusu 3">
            <a:extLst>
              <a:ext uri="{FF2B5EF4-FFF2-40B4-BE49-F238E27FC236}">
                <a16:creationId xmlns:a16="http://schemas.microsoft.com/office/drawing/2014/main" id="{F6E8CC45-D186-4907-23D5-ABFEE7EFA2B5}"/>
              </a:ext>
            </a:extLst>
          </p:cNvPr>
          <p:cNvSpPr>
            <a:spLocks noGrp="1"/>
          </p:cNvSpPr>
          <p:nvPr>
            <p:ph type="body" sz="half" idx="2"/>
          </p:nvPr>
        </p:nvSpPr>
        <p:spPr>
          <a:xfrm>
            <a:off x="7531610" y="2434201"/>
            <a:ext cx="4461916" cy="3742762"/>
          </a:xfrm>
        </p:spPr>
        <p:txBody>
          <a:bodyPr vert="horz" lIns="91440" tIns="45720" rIns="91440" bIns="45720" rtlCol="0">
            <a:normAutofit/>
          </a:bodyPr>
          <a:lstStyle/>
          <a:p>
            <a:pPr>
              <a:lnSpc>
                <a:spcPct val="115000"/>
              </a:lnSpc>
              <a:spcBef>
                <a:spcPts val="500"/>
              </a:spcBef>
              <a:spcAft>
                <a:spcPts val="1000"/>
              </a:spcAft>
            </a:pPr>
            <a:r>
              <a:rPr lang="tr-TR" sz="2400" b="1" dirty="0">
                <a:effectLst/>
                <a:latin typeface="Calibri" panose="020F0502020204030204" pitchFamily="34" charset="0"/>
                <a:ea typeface="Calibri" panose="020F0502020204030204" pitchFamily="34" charset="0"/>
                <a:cs typeface="Calibri" panose="020F0502020204030204" pitchFamily="34" charset="0"/>
              </a:rPr>
              <a:t>5.1. Çevresel Sürdürülebilirlik</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500"/>
              </a:spcBef>
              <a:spcAft>
                <a:spcPts val="1000"/>
              </a:spcAft>
            </a:pPr>
            <a:r>
              <a:rPr lang="tr-TR" sz="2400" b="1" dirty="0">
                <a:effectLst/>
                <a:latin typeface="Calibri" panose="020F0502020204030204" pitchFamily="34" charset="0"/>
                <a:ea typeface="Calibri" panose="020F0502020204030204" pitchFamily="34" charset="0"/>
                <a:cs typeface="Calibri" panose="020F0502020204030204" pitchFamily="34" charset="0"/>
              </a:rPr>
              <a:t>5.2. Sosyal Sürdürülebilirlik</a:t>
            </a:r>
          </a:p>
          <a:p>
            <a:pPr>
              <a:lnSpc>
                <a:spcPct val="115000"/>
              </a:lnSpc>
              <a:spcBef>
                <a:spcPts val="500"/>
              </a:spcBef>
              <a:spcAft>
                <a:spcPts val="1000"/>
              </a:spcAft>
            </a:pPr>
            <a:r>
              <a:rPr lang="tr-TR" sz="2400" b="1" dirty="0">
                <a:effectLst/>
                <a:latin typeface="Calibri" panose="020F0502020204030204" pitchFamily="34" charset="0"/>
                <a:ea typeface="Calibri" panose="020F0502020204030204" pitchFamily="34" charset="0"/>
                <a:cs typeface="Calibri" panose="020F0502020204030204" pitchFamily="34" charset="0"/>
              </a:rPr>
              <a:t>5.3. Kültürel Sürdürülebilirlik</a:t>
            </a:r>
          </a:p>
          <a:p>
            <a:pPr>
              <a:lnSpc>
                <a:spcPct val="115000"/>
              </a:lnSpc>
              <a:spcBef>
                <a:spcPts val="500"/>
              </a:spcBef>
              <a:spcAft>
                <a:spcPts val="1000"/>
              </a:spcAft>
            </a:pPr>
            <a:r>
              <a:rPr lang="tr-TR" sz="2400" b="1" dirty="0">
                <a:effectLst/>
                <a:latin typeface="Calibri" panose="020F0502020204030204" pitchFamily="34" charset="0"/>
                <a:ea typeface="Calibri" panose="020F0502020204030204" pitchFamily="34" charset="0"/>
                <a:cs typeface="Calibri" panose="020F0502020204030204" pitchFamily="34" charset="0"/>
              </a:rPr>
              <a:t>5.4. Ekonomik Sürdürülebilirlik</a:t>
            </a:r>
          </a:p>
          <a:p>
            <a:pPr>
              <a:lnSpc>
                <a:spcPct val="115000"/>
              </a:lnSpc>
              <a:spcBef>
                <a:spcPts val="500"/>
              </a:spcBef>
              <a:spcAft>
                <a:spcPts val="1000"/>
              </a:spcAft>
            </a:pPr>
            <a:r>
              <a:rPr lang="tr-TR" sz="2400" b="1" dirty="0">
                <a:latin typeface="Calibri" panose="020F0502020204030204" pitchFamily="34" charset="0"/>
                <a:ea typeface="Calibri" panose="020F0502020204030204" pitchFamily="34" charset="0"/>
                <a:cs typeface="Calibri" panose="020F0502020204030204" pitchFamily="34" charset="0"/>
              </a:rPr>
              <a:t>5.5. Veri Analizleri ve Hedefler</a:t>
            </a:r>
          </a:p>
          <a:p>
            <a:pPr>
              <a:lnSpc>
                <a:spcPct val="115000"/>
              </a:lnSpc>
              <a:spcBef>
                <a:spcPts val="500"/>
              </a:spcBef>
              <a:spcAft>
                <a:spcPts val="1000"/>
              </a:spcAft>
            </a:pPr>
            <a:r>
              <a:rPr lang="tr-TR" sz="2400" b="1" dirty="0">
                <a:effectLst/>
                <a:latin typeface="Calibri" panose="020F0502020204030204" pitchFamily="34" charset="0"/>
                <a:ea typeface="Calibri" panose="020F0502020204030204" pitchFamily="34" charset="0"/>
                <a:cs typeface="Calibri" panose="020F0502020204030204" pitchFamily="34" charset="0"/>
              </a:rPr>
              <a:t>5.6.Sürekli İyileştirme</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500"/>
              </a:spcBef>
              <a:spcAft>
                <a:spcPts val="1000"/>
              </a:spcAft>
            </a:pPr>
            <a:endParaRPr lang="tr-TR" sz="12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tr-TR"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tr-TR"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tr-TR" sz="12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2552588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1CD6D75-591F-81EB-6065-762EDAC4A771}"/>
              </a:ext>
            </a:extLst>
          </p:cNvPr>
          <p:cNvSpPr>
            <a:spLocks noGrp="1"/>
          </p:cNvSpPr>
          <p:nvPr>
            <p:ph type="title"/>
          </p:nvPr>
        </p:nvSpPr>
        <p:spPr>
          <a:xfrm>
            <a:off x="3970366" y="609600"/>
            <a:ext cx="4267200" cy="1351472"/>
          </a:xfrm>
        </p:spPr>
        <p:txBody>
          <a:bodyPr vert="horz" lIns="91440" tIns="45720" rIns="91440" bIns="45720" rtlCol="0" anchor="ctr">
            <a:normAutofit/>
          </a:bodyPr>
          <a:lstStyle/>
          <a:p>
            <a:pPr>
              <a:spcAft>
                <a:spcPts val="1000"/>
              </a:spcAft>
            </a:pPr>
            <a:r>
              <a:rPr lang="en-US" sz="2800" b="1" kern="1200" dirty="0">
                <a:solidFill>
                  <a:schemeClr val="tx1">
                    <a:lumMod val="85000"/>
                    <a:lumOff val="15000"/>
                  </a:schemeClr>
                </a:solidFill>
                <a:effectLst/>
                <a:latin typeface="+mj-lt"/>
                <a:ea typeface="+mj-ea"/>
                <a:cs typeface="+mj-cs"/>
              </a:rPr>
              <a:t>5.1. </a:t>
            </a:r>
            <a:r>
              <a:rPr lang="en-US" sz="2800" b="1" kern="1200" dirty="0" err="1">
                <a:solidFill>
                  <a:schemeClr val="tx1">
                    <a:lumMod val="85000"/>
                    <a:lumOff val="15000"/>
                  </a:schemeClr>
                </a:solidFill>
                <a:effectLst/>
                <a:latin typeface="+mj-lt"/>
                <a:ea typeface="+mj-ea"/>
                <a:cs typeface="+mj-cs"/>
              </a:rPr>
              <a:t>Çevresel</a:t>
            </a:r>
            <a:r>
              <a:rPr lang="en-US" sz="2800" b="1" kern="1200" dirty="0">
                <a:solidFill>
                  <a:schemeClr val="tx1">
                    <a:lumMod val="85000"/>
                    <a:lumOff val="15000"/>
                  </a:schemeClr>
                </a:solidFill>
                <a:effectLst/>
                <a:latin typeface="+mj-lt"/>
                <a:ea typeface="+mj-ea"/>
                <a:cs typeface="+mj-cs"/>
              </a:rPr>
              <a:t> </a:t>
            </a:r>
            <a:r>
              <a:rPr lang="en-US" sz="2800" b="1" kern="1200" dirty="0" err="1">
                <a:solidFill>
                  <a:schemeClr val="tx1">
                    <a:lumMod val="85000"/>
                    <a:lumOff val="15000"/>
                  </a:schemeClr>
                </a:solidFill>
                <a:effectLst/>
                <a:latin typeface="+mj-lt"/>
                <a:ea typeface="+mj-ea"/>
                <a:cs typeface="+mj-cs"/>
              </a:rPr>
              <a:t>Sürdürülebilirlik</a:t>
            </a:r>
            <a:br>
              <a:rPr lang="en-US" sz="2800" kern="1200" dirty="0">
                <a:solidFill>
                  <a:schemeClr val="tx1">
                    <a:lumMod val="85000"/>
                    <a:lumOff val="15000"/>
                  </a:schemeClr>
                </a:solidFill>
                <a:effectLst/>
                <a:latin typeface="+mj-lt"/>
                <a:ea typeface="+mj-ea"/>
                <a:cs typeface="+mj-cs"/>
              </a:rPr>
            </a:br>
            <a:endParaRPr lang="en-US" sz="2800" kern="1200" dirty="0">
              <a:solidFill>
                <a:schemeClr val="tx1">
                  <a:lumMod val="85000"/>
                  <a:lumOff val="15000"/>
                </a:schemeClr>
              </a:solidFill>
              <a:latin typeface="+mj-lt"/>
              <a:ea typeface="+mj-ea"/>
              <a:cs typeface="+mj-cs"/>
            </a:endParaRPr>
          </a:p>
        </p:txBody>
      </p:sp>
      <p:pic>
        <p:nvPicPr>
          <p:cNvPr id="5" name="Resim 4" descr="su, kişi, şahıs, göl, dış mekan içeren bir resim&#10;&#10;Yapay zeka tarafından oluşturulan içerik yanlış olabilir.">
            <a:extLst>
              <a:ext uri="{FF2B5EF4-FFF2-40B4-BE49-F238E27FC236}">
                <a16:creationId xmlns:a16="http://schemas.microsoft.com/office/drawing/2014/main" id="{7BFC2215-5802-D1FC-7EB8-815EEE859C51}"/>
              </a:ext>
            </a:extLst>
          </p:cNvPr>
          <p:cNvPicPr>
            <a:picLocks noChangeAspect="1"/>
          </p:cNvPicPr>
          <p:nvPr/>
        </p:nvPicPr>
        <p:blipFill>
          <a:blip r:embed="rId3">
            <a:extLst>
              <a:ext uri="{28A0092B-C50C-407E-A947-70E740481C1C}">
                <a14:useLocalDpi xmlns:a14="http://schemas.microsoft.com/office/drawing/2010/main" val="0"/>
              </a:ext>
            </a:extLst>
          </a:blip>
          <a:srcRect l="34093" r="30071"/>
          <a:stretch>
            <a:fillRect/>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4" name="İçerik Yer Tutucusu 3">
            <a:extLst>
              <a:ext uri="{FF2B5EF4-FFF2-40B4-BE49-F238E27FC236}">
                <a16:creationId xmlns:a16="http://schemas.microsoft.com/office/drawing/2014/main" id="{B425C067-F39A-C288-BBC7-54E18AEAEB45}"/>
              </a:ext>
            </a:extLst>
          </p:cNvPr>
          <p:cNvSpPr>
            <a:spLocks noGrp="1"/>
          </p:cNvSpPr>
          <p:nvPr>
            <p:ph sz="half" idx="2"/>
          </p:nvPr>
        </p:nvSpPr>
        <p:spPr>
          <a:xfrm>
            <a:off x="3611534" y="1699708"/>
            <a:ext cx="4397432" cy="4830184"/>
          </a:xfrm>
        </p:spPr>
        <p:txBody>
          <a:bodyPr vert="horz" lIns="91440" tIns="45720" rIns="91440" bIns="45720" rtlCol="0">
            <a:normAutofit/>
          </a:bodyPr>
          <a:lstStyle/>
          <a:p>
            <a:pPr marL="0" indent="0">
              <a:buNone/>
            </a:pP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Suyu</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tasarruflu</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kullanmak</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için</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ikili</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sifon</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sistemleri</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uygulanmaktadır</a:t>
            </a:r>
            <a:r>
              <a:rPr lang="en-US" sz="1700" dirty="0">
                <a:solidFill>
                  <a:schemeClr val="tx1">
                    <a:lumMod val="85000"/>
                    <a:lumOff val="15000"/>
                  </a:schemeClr>
                </a:solidFill>
                <a:effectLst/>
              </a:rPr>
              <a:t>.</a:t>
            </a:r>
            <a:br>
              <a:rPr lang="en-US" sz="1700" dirty="0">
                <a:solidFill>
                  <a:schemeClr val="tx1">
                    <a:lumMod val="85000"/>
                    <a:lumOff val="15000"/>
                  </a:schemeClr>
                </a:solidFill>
                <a:effectLst/>
              </a:rPr>
            </a:br>
            <a:r>
              <a:rPr lang="en-US" sz="1700" dirty="0">
                <a:solidFill>
                  <a:schemeClr val="tx1">
                    <a:lumMod val="85000"/>
                    <a:lumOff val="15000"/>
                  </a:schemeClr>
                </a:solidFill>
                <a:effectLst/>
              </a:rPr>
              <a:t>• Su </a:t>
            </a:r>
            <a:r>
              <a:rPr lang="en-US" sz="1700" dirty="0" err="1">
                <a:solidFill>
                  <a:schemeClr val="tx1">
                    <a:lumMod val="85000"/>
                    <a:lumOff val="15000"/>
                  </a:schemeClr>
                </a:solidFill>
                <a:effectLst/>
              </a:rPr>
              <a:t>tüketimi</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günlük</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aylık</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ve</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yıllık</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olarak</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bölgesel</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bazda</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takip</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edilmektedir</a:t>
            </a:r>
            <a:r>
              <a:rPr lang="en-US" sz="1700" dirty="0">
                <a:solidFill>
                  <a:schemeClr val="tx1">
                    <a:lumMod val="85000"/>
                    <a:lumOff val="15000"/>
                  </a:schemeClr>
                </a:solidFill>
                <a:effectLst/>
              </a:rPr>
              <a:t>.</a:t>
            </a:r>
            <a:br>
              <a:rPr lang="en-US" sz="1700" dirty="0">
                <a:solidFill>
                  <a:schemeClr val="tx1">
                    <a:lumMod val="85000"/>
                    <a:lumOff val="15000"/>
                  </a:schemeClr>
                </a:solidFill>
                <a:effectLst/>
              </a:rPr>
            </a:br>
            <a:r>
              <a:rPr lang="en-US" sz="1700" dirty="0">
                <a:solidFill>
                  <a:schemeClr val="tx1">
                    <a:lumMod val="85000"/>
                    <a:lumOff val="15000"/>
                  </a:schemeClr>
                </a:solidFill>
                <a:effectLst/>
              </a:rPr>
              <a:t>• Enerji </a:t>
            </a:r>
            <a:r>
              <a:rPr lang="en-US" sz="1700" dirty="0" err="1">
                <a:solidFill>
                  <a:schemeClr val="tx1">
                    <a:lumMod val="85000"/>
                    <a:lumOff val="15000"/>
                  </a:schemeClr>
                </a:solidFill>
                <a:effectLst/>
              </a:rPr>
              <a:t>verimliliği</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yüksek</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cihazlar</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ve</a:t>
            </a:r>
            <a:r>
              <a:rPr lang="en-US" sz="1700" dirty="0">
                <a:solidFill>
                  <a:schemeClr val="tx1">
                    <a:lumMod val="85000"/>
                    <a:lumOff val="15000"/>
                  </a:schemeClr>
                </a:solidFill>
                <a:effectLst/>
              </a:rPr>
              <a:t> LED </a:t>
            </a:r>
            <a:r>
              <a:rPr lang="en-US" sz="1700" dirty="0" err="1">
                <a:solidFill>
                  <a:schemeClr val="tx1">
                    <a:lumMod val="85000"/>
                    <a:lumOff val="15000"/>
                  </a:schemeClr>
                </a:solidFill>
                <a:effectLst/>
              </a:rPr>
              <a:t>aydınlatmalar</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tercih</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edilmektedir</a:t>
            </a:r>
            <a:r>
              <a:rPr lang="en-US" sz="1700" dirty="0">
                <a:solidFill>
                  <a:schemeClr val="tx1">
                    <a:lumMod val="85000"/>
                    <a:lumOff val="15000"/>
                  </a:schemeClr>
                </a:solidFill>
                <a:effectLst/>
              </a:rPr>
              <a:t>.</a:t>
            </a:r>
            <a:br>
              <a:rPr lang="en-US" sz="1700" dirty="0">
                <a:solidFill>
                  <a:schemeClr val="tx1">
                    <a:lumMod val="85000"/>
                    <a:lumOff val="15000"/>
                  </a:schemeClr>
                </a:solidFill>
                <a:effectLst/>
              </a:rPr>
            </a:br>
            <a:r>
              <a:rPr lang="en-US" sz="1700" dirty="0">
                <a:solidFill>
                  <a:schemeClr val="tx1">
                    <a:lumMod val="85000"/>
                    <a:lumOff val="15000"/>
                  </a:schemeClr>
                </a:solidFill>
                <a:effectLst/>
              </a:rPr>
              <a:t>• Enerji </a:t>
            </a:r>
            <a:r>
              <a:rPr lang="en-US" sz="1700" dirty="0" err="1">
                <a:solidFill>
                  <a:schemeClr val="tx1">
                    <a:lumMod val="85000"/>
                    <a:lumOff val="15000"/>
                  </a:schemeClr>
                </a:solidFill>
                <a:effectLst/>
              </a:rPr>
              <a:t>kartlı</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oda</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sistemleri</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ile</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gereksiz</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tüketim</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engellenmektedir</a:t>
            </a:r>
            <a:r>
              <a:rPr lang="en-US" sz="1700" dirty="0">
                <a:solidFill>
                  <a:schemeClr val="tx1">
                    <a:lumMod val="85000"/>
                    <a:lumOff val="15000"/>
                  </a:schemeClr>
                </a:solidFill>
                <a:effectLst/>
              </a:rPr>
              <a:t>.</a:t>
            </a:r>
            <a:br>
              <a:rPr lang="en-US" sz="1700" dirty="0">
                <a:solidFill>
                  <a:schemeClr val="tx1">
                    <a:lumMod val="85000"/>
                    <a:lumOff val="15000"/>
                  </a:schemeClr>
                </a:solidFill>
                <a:effectLst/>
              </a:rPr>
            </a:b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Tüm</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kimyasallar</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için</a:t>
            </a:r>
            <a:r>
              <a:rPr lang="en-US" sz="1700" dirty="0">
                <a:solidFill>
                  <a:schemeClr val="tx1">
                    <a:lumMod val="85000"/>
                    <a:lumOff val="15000"/>
                  </a:schemeClr>
                </a:solidFill>
                <a:effectLst/>
              </a:rPr>
              <a:t> MSDS </a:t>
            </a:r>
            <a:r>
              <a:rPr lang="en-US" sz="1700" dirty="0" err="1">
                <a:solidFill>
                  <a:schemeClr val="tx1">
                    <a:lumMod val="85000"/>
                    <a:lumOff val="15000"/>
                  </a:schemeClr>
                </a:solidFill>
                <a:effectLst/>
              </a:rPr>
              <a:t>belgeleri</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temin</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edilmekte</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doğal</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ürünler</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tercih</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edilmektedir</a:t>
            </a:r>
            <a:r>
              <a:rPr lang="en-US" sz="1700" dirty="0">
                <a:solidFill>
                  <a:schemeClr val="tx1">
                    <a:lumMod val="85000"/>
                    <a:lumOff val="15000"/>
                  </a:schemeClr>
                </a:solidFill>
                <a:effectLst/>
              </a:rPr>
              <a:t>.</a:t>
            </a:r>
            <a:br>
              <a:rPr lang="en-US" sz="1700" dirty="0">
                <a:solidFill>
                  <a:schemeClr val="tx1">
                    <a:lumMod val="85000"/>
                    <a:lumOff val="15000"/>
                  </a:schemeClr>
                </a:solidFill>
                <a:effectLst/>
              </a:rPr>
            </a:b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Kimyasal</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depolamada</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taşma</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tavası</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ve</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sızdırmazlık</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önlemleri</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mevcuttur</a:t>
            </a:r>
            <a:r>
              <a:rPr lang="en-US" sz="1700" dirty="0">
                <a:solidFill>
                  <a:schemeClr val="tx1">
                    <a:lumMod val="85000"/>
                    <a:lumOff val="15000"/>
                  </a:schemeClr>
                </a:solidFill>
                <a:effectLst/>
              </a:rPr>
              <a:t>.</a:t>
            </a:r>
          </a:p>
          <a:p>
            <a:pPr marL="0"/>
            <a:endParaRPr lang="en-US" sz="1700" dirty="0">
              <a:solidFill>
                <a:schemeClr val="tx1">
                  <a:lumMod val="85000"/>
                  <a:lumOff val="15000"/>
                </a:schemeClr>
              </a:solidFill>
            </a:endParaRPr>
          </a:p>
        </p:txBody>
      </p:sp>
      <p:pic>
        <p:nvPicPr>
          <p:cNvPr id="6" name="İçerik Yer Tutucusu 5" descr="yeşil, bitki, yaprak içeren bir resim&#10;&#10;Yapay zeka tarafından oluşturulan içerik yanlış olabilir.">
            <a:extLst>
              <a:ext uri="{FF2B5EF4-FFF2-40B4-BE49-F238E27FC236}">
                <a16:creationId xmlns:a16="http://schemas.microsoft.com/office/drawing/2014/main" id="{18560B56-8F3C-D516-2E5D-4642225A6676}"/>
              </a:ext>
            </a:extLst>
          </p:cNvPr>
          <p:cNvPicPr>
            <a:picLocks noGrp="1" noChangeAspect="1"/>
          </p:cNvPicPr>
          <p:nvPr>
            <p:ph sz="half" idx="1"/>
          </p:nvPr>
        </p:nvPicPr>
        <p:blipFill>
          <a:blip r:embed="rId4">
            <a:extLst>
              <a:ext uri="{BEBA8EAE-BF5A-486C-A8C5-ECC9F3942E4B}">
                <a14:imgProps xmlns:a14="http://schemas.microsoft.com/office/drawing/2010/main">
                  <a14:imgLayer r:embed="rId5">
                    <a14:imgEffect>
                      <a14:sharpenSoften amount="-3000"/>
                    </a14:imgEffect>
                    <a14:imgEffect>
                      <a14:brightnessContrast bright="20000" contrast="-40000"/>
                    </a14:imgEffect>
                  </a14:imgLayer>
                </a14:imgProps>
              </a:ext>
              <a:ext uri="{28A0092B-C50C-407E-A947-70E740481C1C}">
                <a14:useLocalDpi xmlns:a14="http://schemas.microsoft.com/office/drawing/2010/main" val="0"/>
              </a:ext>
            </a:extLst>
          </a:blip>
          <a:srcRect l="5979" r="35832"/>
          <a:stretch>
            <a:fillRect/>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gradFill flip="none" rotWithShape="1">
            <a:gsLst>
              <a:gs pos="7104">
                <a:srgbClr val="F6FA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spTree>
    <p:extLst>
      <p:ext uri="{BB962C8B-B14F-4D97-AF65-F5344CB8AC3E}">
        <p14:creationId xmlns:p14="http://schemas.microsoft.com/office/powerpoint/2010/main" val="1262624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070476-7054-6754-454C-CF9CBDCF9434}"/>
              </a:ext>
            </a:extLst>
          </p:cNvPr>
          <p:cNvSpPr>
            <a:spLocks noGrp="1"/>
          </p:cNvSpPr>
          <p:nvPr>
            <p:ph type="title"/>
          </p:nvPr>
        </p:nvSpPr>
        <p:spPr>
          <a:xfrm>
            <a:off x="85164" y="180427"/>
            <a:ext cx="10515600" cy="1001220"/>
          </a:xfrm>
        </p:spPr>
        <p:txBody>
          <a:bodyPr>
            <a:normAutofit fontScale="90000"/>
          </a:bodyPr>
          <a:lstStyle/>
          <a:p>
            <a:pPr>
              <a:lnSpc>
                <a:spcPct val="115000"/>
              </a:lnSpc>
              <a:spcBef>
                <a:spcPts val="500"/>
              </a:spcBef>
              <a:spcAft>
                <a:spcPts val="1000"/>
              </a:spcAft>
            </a:pPr>
            <a:r>
              <a:rPr lang="tr-TR" sz="4400" b="1" dirty="0">
                <a:effectLst/>
                <a:latin typeface="Times New Roman" panose="02020603050405020304" pitchFamily="18" charset="0"/>
                <a:ea typeface="Times New Roman" panose="02020603050405020304" pitchFamily="18" charset="0"/>
                <a:cs typeface="Times New Roman" panose="02020603050405020304" pitchFamily="18" charset="0"/>
              </a:rPr>
              <a:t>5.2. Sosyal Sürdürülebilirlik</a:t>
            </a:r>
            <a:br>
              <a:rPr lang="tr-TR" sz="2800" dirty="0">
                <a:effectLst/>
                <a:latin typeface="Aptos" panose="020B0004020202020204" pitchFamily="34" charset="0"/>
                <a:ea typeface="Times New Roman" panose="02020603050405020304" pitchFamily="18" charset="0"/>
                <a:cs typeface="Times New Roman" panose="02020603050405020304" pitchFamily="18" charset="0"/>
              </a:rPr>
            </a:br>
            <a:endParaRPr lang="tr-TR" dirty="0"/>
          </a:p>
        </p:txBody>
      </p:sp>
      <p:pic>
        <p:nvPicPr>
          <p:cNvPr id="6" name="İçerik Yer Tutucusu 5" descr="el içeren bir resim&#10;&#10;Yapay zeka tarafından oluşturulan içerik yanlış olabilir.">
            <a:extLst>
              <a:ext uri="{FF2B5EF4-FFF2-40B4-BE49-F238E27FC236}">
                <a16:creationId xmlns:a16="http://schemas.microsoft.com/office/drawing/2014/main" id="{36C7F4EC-0548-4D83-E3B6-CABDFBBDCC2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6031" y="1366346"/>
            <a:ext cx="4897543" cy="5126530"/>
          </a:xfrm>
        </p:spPr>
      </p:pic>
      <p:sp>
        <p:nvSpPr>
          <p:cNvPr id="4" name="İçerik Yer Tutucusu 3">
            <a:extLst>
              <a:ext uri="{FF2B5EF4-FFF2-40B4-BE49-F238E27FC236}">
                <a16:creationId xmlns:a16="http://schemas.microsoft.com/office/drawing/2014/main" id="{4AB73E31-3DDE-6F06-CCE7-416FAE41F90A}"/>
              </a:ext>
            </a:extLst>
          </p:cNvPr>
          <p:cNvSpPr>
            <a:spLocks noGrp="1"/>
          </p:cNvSpPr>
          <p:nvPr>
            <p:ph sz="half" idx="2"/>
          </p:nvPr>
        </p:nvSpPr>
        <p:spPr/>
        <p:txBody>
          <a:bodyPr>
            <a:normAutofit lnSpcReduction="10000"/>
          </a:bodyPr>
          <a:lstStyle/>
          <a:p>
            <a:pPr marL="0" indent="0">
              <a:lnSpc>
                <a:spcPct val="115000"/>
              </a:lnSpc>
              <a:spcBef>
                <a:spcPts val="500"/>
              </a:spcBef>
              <a:spcAft>
                <a:spcPts val="1000"/>
              </a:spcAft>
              <a:buNone/>
            </a:pPr>
            <a:r>
              <a:rPr lang="tr-TR" dirty="0">
                <a:effectLst/>
                <a:latin typeface="Calibri" panose="020F0502020204030204" pitchFamily="34" charset="0"/>
                <a:ea typeface="Calibri" panose="020F0502020204030204" pitchFamily="34" charset="0"/>
                <a:cs typeface="Calibri" panose="020F0502020204030204" pitchFamily="34" charset="0"/>
              </a:rPr>
              <a:t>• Yerel topluluklarla iş birliği yapılarak sosyal projelere katkı sağlanmaktadır.</a:t>
            </a:r>
            <a:br>
              <a:rPr lang="tr-TR" dirty="0">
                <a:effectLst/>
                <a:latin typeface="Calibri" panose="020F0502020204030204" pitchFamily="34" charset="0"/>
                <a:ea typeface="Calibri" panose="020F0502020204030204" pitchFamily="34" charset="0"/>
                <a:cs typeface="Calibri" panose="020F0502020204030204" pitchFamily="34" charset="0"/>
              </a:rPr>
            </a:br>
            <a:r>
              <a:rPr lang="tr-TR" dirty="0">
                <a:effectLst/>
                <a:latin typeface="Calibri" panose="020F0502020204030204" pitchFamily="34" charset="0"/>
                <a:ea typeface="Calibri" panose="020F0502020204030204" pitchFamily="34" charset="0"/>
                <a:cs typeface="Calibri" panose="020F0502020204030204" pitchFamily="34" charset="0"/>
              </a:rPr>
              <a:t>• Çeşitlilik ve kapsayıcılık politikalarıyla adil çalışma ortamı sunulmaktadır.</a:t>
            </a:r>
            <a:br>
              <a:rPr lang="tr-TR" dirty="0">
                <a:effectLst/>
                <a:latin typeface="Calibri" panose="020F0502020204030204" pitchFamily="34" charset="0"/>
                <a:ea typeface="Calibri" panose="020F0502020204030204" pitchFamily="34" charset="0"/>
                <a:cs typeface="Calibri" panose="020F0502020204030204" pitchFamily="34" charset="0"/>
              </a:rPr>
            </a:br>
            <a:r>
              <a:rPr lang="tr-TR" dirty="0">
                <a:effectLst/>
                <a:latin typeface="Calibri" panose="020F0502020204030204" pitchFamily="34" charset="0"/>
                <a:ea typeface="Calibri" panose="020F0502020204030204" pitchFamily="34" charset="0"/>
                <a:cs typeface="Calibri" panose="020F0502020204030204" pitchFamily="34" charset="0"/>
              </a:rPr>
              <a:t>• Personel gelişimi için eğitim, ödül ve etkinliklerle destek sağlanmaktadır.</a:t>
            </a:r>
          </a:p>
          <a:p>
            <a:endParaRPr lang="tr-TR" dirty="0"/>
          </a:p>
        </p:txBody>
      </p:sp>
    </p:spTree>
    <p:extLst>
      <p:ext uri="{BB962C8B-B14F-4D97-AF65-F5344CB8AC3E}">
        <p14:creationId xmlns:p14="http://schemas.microsoft.com/office/powerpoint/2010/main" val="396557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55A0B10D-2935-E1DE-17E1-FE9D36DED466}"/>
              </a:ext>
            </a:extLst>
          </p:cNvPr>
          <p:cNvSpPr>
            <a:spLocks noGrp="1"/>
          </p:cNvSpPr>
          <p:nvPr>
            <p:ph type="title"/>
          </p:nvPr>
        </p:nvSpPr>
        <p:spPr>
          <a:xfrm>
            <a:off x="7531610" y="365125"/>
            <a:ext cx="3822189" cy="1899912"/>
          </a:xfrm>
        </p:spPr>
        <p:txBody>
          <a:bodyPr vert="horz" lIns="91440" tIns="45720" rIns="91440" bIns="45720" rtlCol="0" anchor="ctr">
            <a:normAutofit/>
          </a:bodyPr>
          <a:lstStyle/>
          <a:p>
            <a:pPr>
              <a:spcAft>
                <a:spcPts val="1000"/>
              </a:spcAft>
            </a:pPr>
            <a:r>
              <a:rPr lang="en-US" sz="4000" b="1">
                <a:effectLst/>
              </a:rPr>
              <a:t>5.3. Kültürel Sürdürülebilirlik</a:t>
            </a:r>
            <a:br>
              <a:rPr lang="en-US" sz="4000">
                <a:effectLst/>
              </a:rPr>
            </a:br>
            <a:endParaRPr lang="en-US" sz="4000"/>
          </a:p>
        </p:txBody>
      </p:sp>
      <p:sp>
        <p:nvSpPr>
          <p:cNvPr id="4" name="İçerik Yer Tutucusu 3">
            <a:extLst>
              <a:ext uri="{FF2B5EF4-FFF2-40B4-BE49-F238E27FC236}">
                <a16:creationId xmlns:a16="http://schemas.microsoft.com/office/drawing/2014/main" id="{3FB3899C-A2F3-3239-EB91-CEB234C9EAAA}"/>
              </a:ext>
            </a:extLst>
          </p:cNvPr>
          <p:cNvSpPr>
            <a:spLocks noGrp="1"/>
          </p:cNvSpPr>
          <p:nvPr>
            <p:ph sz="half" idx="2"/>
          </p:nvPr>
        </p:nvSpPr>
        <p:spPr>
          <a:xfrm>
            <a:off x="7531610" y="2434201"/>
            <a:ext cx="3822189" cy="3116745"/>
          </a:xfrm>
        </p:spPr>
        <p:txBody>
          <a:bodyPr vert="horz" lIns="91440" tIns="45720" rIns="91440" bIns="45720" rtlCol="0">
            <a:normAutofit/>
          </a:bodyPr>
          <a:lstStyle/>
          <a:p>
            <a:pPr marL="0">
              <a:spcBef>
                <a:spcPts val="0"/>
              </a:spcBef>
            </a:pPr>
            <a:endParaRPr lang="en-US" sz="2000" dirty="0">
              <a:effectLst/>
            </a:endParaRPr>
          </a:p>
          <a:p>
            <a:pPr marL="0">
              <a:spcBef>
                <a:spcPts val="0"/>
              </a:spcBef>
            </a:pPr>
            <a:endParaRPr lang="en-US" sz="2000" dirty="0"/>
          </a:p>
          <a:p>
            <a:pPr marL="0">
              <a:spcBef>
                <a:spcPts val="0"/>
              </a:spcBef>
            </a:pPr>
            <a:r>
              <a:rPr lang="en-US" sz="2000" dirty="0">
                <a:effectLst/>
              </a:rPr>
              <a:t>• </a:t>
            </a:r>
            <a:r>
              <a:rPr lang="en-US" sz="2000" dirty="0" err="1">
                <a:effectLst/>
              </a:rPr>
              <a:t>Yerel</a:t>
            </a:r>
            <a:r>
              <a:rPr lang="en-US" sz="2000" dirty="0">
                <a:effectLst/>
              </a:rPr>
              <a:t> </a:t>
            </a:r>
            <a:r>
              <a:rPr lang="en-US" sz="2000" dirty="0" err="1">
                <a:effectLst/>
              </a:rPr>
              <a:t>mutfak</a:t>
            </a:r>
            <a:r>
              <a:rPr lang="en-US" sz="2000" dirty="0">
                <a:effectLst/>
              </a:rPr>
              <a:t> </a:t>
            </a:r>
            <a:r>
              <a:rPr lang="en-US" sz="2000" dirty="0" err="1">
                <a:effectLst/>
              </a:rPr>
              <a:t>tanıtılmakta</a:t>
            </a:r>
            <a:r>
              <a:rPr lang="en-US" sz="2000" dirty="0">
                <a:effectLst/>
              </a:rPr>
              <a:t> </a:t>
            </a:r>
            <a:r>
              <a:rPr lang="en-US" sz="2000" dirty="0" err="1">
                <a:effectLst/>
              </a:rPr>
              <a:t>ve</a:t>
            </a:r>
            <a:r>
              <a:rPr lang="en-US" sz="2000" dirty="0">
                <a:effectLst/>
              </a:rPr>
              <a:t> </a:t>
            </a:r>
            <a:r>
              <a:rPr lang="en-US" sz="2000" dirty="0" err="1">
                <a:effectLst/>
              </a:rPr>
              <a:t>broşürlerle</a:t>
            </a:r>
            <a:r>
              <a:rPr lang="en-US" sz="2000" dirty="0">
                <a:effectLst/>
              </a:rPr>
              <a:t> </a:t>
            </a:r>
            <a:r>
              <a:rPr lang="en-US" sz="2000" dirty="0" err="1">
                <a:effectLst/>
              </a:rPr>
              <a:t>kültürel</a:t>
            </a:r>
            <a:r>
              <a:rPr lang="en-US" sz="2000" dirty="0">
                <a:effectLst/>
              </a:rPr>
              <a:t> </a:t>
            </a:r>
            <a:r>
              <a:rPr lang="en-US" sz="2000" dirty="0" err="1">
                <a:effectLst/>
              </a:rPr>
              <a:t>miras</a:t>
            </a:r>
            <a:r>
              <a:rPr lang="en-US" sz="2000" dirty="0">
                <a:effectLst/>
              </a:rPr>
              <a:t> </a:t>
            </a:r>
            <a:r>
              <a:rPr lang="en-US" sz="2000" dirty="0" err="1">
                <a:effectLst/>
              </a:rPr>
              <a:t>hakkında</a:t>
            </a:r>
            <a:r>
              <a:rPr lang="en-US" sz="2000" dirty="0">
                <a:effectLst/>
              </a:rPr>
              <a:t> </a:t>
            </a:r>
            <a:r>
              <a:rPr lang="en-US" sz="2000" dirty="0" err="1">
                <a:effectLst/>
              </a:rPr>
              <a:t>bilgi</a:t>
            </a:r>
            <a:r>
              <a:rPr lang="en-US" sz="2000" dirty="0">
                <a:effectLst/>
              </a:rPr>
              <a:t> </a:t>
            </a:r>
            <a:r>
              <a:rPr lang="en-US" sz="2000" dirty="0" err="1">
                <a:effectLst/>
              </a:rPr>
              <a:t>sunulmaktadır</a:t>
            </a:r>
            <a:r>
              <a:rPr lang="en-US" sz="2000" dirty="0">
                <a:effectLst/>
              </a:rPr>
              <a:t>.</a:t>
            </a:r>
            <a:br>
              <a:rPr lang="en-US" sz="2000" dirty="0">
                <a:effectLst/>
              </a:rPr>
            </a:br>
            <a:r>
              <a:rPr lang="en-US" sz="2000" dirty="0">
                <a:effectLst/>
              </a:rPr>
              <a:t>• </a:t>
            </a:r>
            <a:r>
              <a:rPr lang="en-US" sz="2000" dirty="0" err="1">
                <a:effectLst/>
              </a:rPr>
              <a:t>Yerel</a:t>
            </a:r>
            <a:r>
              <a:rPr lang="en-US" sz="2000" dirty="0">
                <a:effectLst/>
              </a:rPr>
              <a:t> </a:t>
            </a:r>
            <a:r>
              <a:rPr lang="en-US" sz="2000" dirty="0" err="1">
                <a:effectLst/>
              </a:rPr>
              <a:t>ürünler</a:t>
            </a:r>
            <a:r>
              <a:rPr lang="en-US" sz="2000" dirty="0">
                <a:effectLst/>
              </a:rPr>
              <a:t> </a:t>
            </a:r>
            <a:r>
              <a:rPr lang="en-US" sz="2000" dirty="0" err="1"/>
              <a:t>tanıtılmaktadır</a:t>
            </a:r>
            <a:r>
              <a:rPr lang="en-US" sz="2000" dirty="0"/>
              <a:t>. </a:t>
            </a:r>
            <a:r>
              <a:rPr lang="en-US" sz="2000" dirty="0" err="1">
                <a:effectLst/>
              </a:rPr>
              <a:t>Misafirlere</a:t>
            </a:r>
            <a:r>
              <a:rPr lang="en-US" sz="2000" dirty="0">
                <a:effectLst/>
              </a:rPr>
              <a:t> </a:t>
            </a:r>
            <a:r>
              <a:rPr lang="en-US" sz="2000" dirty="0" err="1">
                <a:effectLst/>
              </a:rPr>
              <a:t>kahvaltıda</a:t>
            </a:r>
            <a:r>
              <a:rPr lang="en-US" sz="2000" dirty="0">
                <a:effectLst/>
              </a:rPr>
              <a:t> </a:t>
            </a:r>
            <a:r>
              <a:rPr lang="tr-TR" sz="2000" dirty="0"/>
              <a:t>Kars Kaşar</a:t>
            </a:r>
            <a:r>
              <a:rPr lang="en-US" sz="2000" dirty="0">
                <a:effectLst/>
              </a:rPr>
              <a:t> </a:t>
            </a:r>
            <a:r>
              <a:rPr lang="en-US" sz="2000" dirty="0" err="1">
                <a:effectLst/>
              </a:rPr>
              <a:t>Peyniri</a:t>
            </a:r>
            <a:r>
              <a:rPr lang="en-US" sz="2000" dirty="0">
                <a:effectLst/>
              </a:rPr>
              <a:t> </a:t>
            </a:r>
            <a:r>
              <a:rPr lang="en-US" sz="2000" dirty="0" err="1">
                <a:effectLst/>
              </a:rPr>
              <a:t>servis</a:t>
            </a:r>
            <a:r>
              <a:rPr lang="en-US" sz="2000" dirty="0">
                <a:effectLst/>
              </a:rPr>
              <a:t> </a:t>
            </a:r>
            <a:r>
              <a:rPr lang="en-US" sz="2000" dirty="0" err="1">
                <a:effectLst/>
              </a:rPr>
              <a:t>edilmektedi</a:t>
            </a:r>
            <a:r>
              <a:rPr lang="en-US" sz="2000" dirty="0" err="1"/>
              <a:t>r</a:t>
            </a:r>
            <a:r>
              <a:rPr lang="en-US" sz="2000" dirty="0"/>
              <a:t>.</a:t>
            </a:r>
            <a:endParaRPr lang="en-US" sz="2000" dirty="0">
              <a:effectLst/>
            </a:endParaRPr>
          </a:p>
          <a:p>
            <a:pPr marL="0"/>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8" name="İçerik Yer Tutucusu 7">
            <a:extLst>
              <a:ext uri="{FF2B5EF4-FFF2-40B4-BE49-F238E27FC236}">
                <a16:creationId xmlns:a16="http://schemas.microsoft.com/office/drawing/2014/main" id="{01A03085-A09C-46FC-BB06-7673E1C97376}"/>
              </a:ext>
            </a:extLst>
          </p:cNvPr>
          <p:cNvPicPr>
            <a:picLocks noGrp="1" noChangeAspect="1"/>
          </p:cNvPicPr>
          <p:nvPr>
            <p:ph sz="half" idx="1"/>
          </p:nvPr>
        </p:nvPicPr>
        <p:blipFill>
          <a:blip r:embed="rId2"/>
          <a:stretch>
            <a:fillRect/>
          </a:stretch>
        </p:blipFill>
        <p:spPr>
          <a:xfrm>
            <a:off x="457200" y="365125"/>
            <a:ext cx="5834743" cy="5398540"/>
          </a:xfrm>
          <a:prstGeom prst="rect">
            <a:avLst/>
          </a:prstGeom>
        </p:spPr>
      </p:pic>
    </p:spTree>
    <p:extLst>
      <p:ext uri="{BB962C8B-B14F-4D97-AF65-F5344CB8AC3E}">
        <p14:creationId xmlns:p14="http://schemas.microsoft.com/office/powerpoint/2010/main" val="1957228753"/>
      </p:ext>
    </p:extLst>
  </p:cSld>
  <p:clrMapOvr>
    <a:masterClrMapping/>
  </p:clrMapOvr>
</p:sld>
</file>

<file path=ppt/theme/theme1.xml><?xml version="1.0" encoding="utf-8"?>
<a:theme xmlns:a="http://schemas.openxmlformats.org/drawingml/2006/main" name="Office Teması">
  <a:themeElements>
    <a:clrScheme name="Yeşil Sarı">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TM03090434[[fn=Tahta Yazı]]</Template>
  <TotalTime>453</TotalTime>
  <Words>1405</Words>
  <Application>Microsoft Office PowerPoint</Application>
  <PresentationFormat>Geniş ekran</PresentationFormat>
  <Paragraphs>102</Paragraphs>
  <Slides>23</Slides>
  <Notes>7</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23</vt:i4>
      </vt:variant>
    </vt:vector>
  </HeadingPairs>
  <TitlesOfParts>
    <vt:vector size="30" baseType="lpstr">
      <vt:lpstr>Aptos</vt:lpstr>
      <vt:lpstr>Aptos Display</vt:lpstr>
      <vt:lpstr>Arial</vt:lpstr>
      <vt:lpstr>Calibri</vt:lpstr>
      <vt:lpstr>Symbol</vt:lpstr>
      <vt:lpstr>Times New Roman</vt:lpstr>
      <vt:lpstr>Office Teması</vt:lpstr>
      <vt:lpstr>OTEL LOGOSU</vt:lpstr>
      <vt:lpstr> </vt:lpstr>
      <vt:lpstr>2.OTEL TANITIMI</vt:lpstr>
      <vt:lpstr>3.DEĞERLERİMİZ,VİZYONUMUZ VE MİSYONUMUZ </vt:lpstr>
      <vt:lpstr>4.ORGANİZAYON ŞEMASI VE GÖREV TANIMI</vt:lpstr>
      <vt:lpstr>5. SÜRDÜRÜLEBİLİRLİK UYGULAMALARI, GÖRSELLER, HEDEFLER VE SÜREKLİ İYİLEŞTİRME </vt:lpstr>
      <vt:lpstr>5.1. Çevresel Sürdürülebilirlik </vt:lpstr>
      <vt:lpstr>5.2. Sosyal Sürdürülebilirlik </vt:lpstr>
      <vt:lpstr>5.3. Kültürel Sürdürülebilirlik </vt:lpstr>
      <vt:lpstr>5.4. Ekonomik Sürdürülebilirlik </vt:lpstr>
      <vt:lpstr>5.5 Veri Analizleri Ve Hedefler</vt:lpstr>
      <vt:lpstr>PowerPoint Sunusu</vt:lpstr>
      <vt:lpstr>PowerPoint Sunusu</vt:lpstr>
      <vt:lpstr>KARBON AYAK İZİ</vt:lpstr>
      <vt:lpstr>5.6.SÜREKLİ İYİLEŞTİRME</vt:lpstr>
      <vt:lpstr>6.PERSONEL VE ÇALIŞMA HAYATI</vt:lpstr>
      <vt:lpstr>6.1 PERSONEL DAĞILIMI</vt:lpstr>
      <vt:lpstr>6.2.PERSONELE SUNULAN İMKANLARI</vt:lpstr>
      <vt:lpstr>7.PAYDAŞLARLA İLETİŞİM</vt:lpstr>
      <vt:lpstr>8.YASAL MEVZUAT VE UYUM</vt:lpstr>
      <vt:lpstr>9.MÜŞTERİ MEMNUNİYETİ</vt:lpstr>
      <vt:lpstr>10. Biyoçeşitlilik, Yaban Hayatı Koruma ve Destinasyon Katılımı </vt:lpstr>
      <vt:lpstr>                            11.SONUÇ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Banu Ergen</dc:creator>
  <cp:lastModifiedBy>isc</cp:lastModifiedBy>
  <cp:revision>136</cp:revision>
  <dcterms:created xsi:type="dcterms:W3CDTF">2025-05-18T09:58:14Z</dcterms:created>
  <dcterms:modified xsi:type="dcterms:W3CDTF">2026-05-15T21:02:34Z</dcterms:modified>
</cp:coreProperties>
</file>