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9" r:id="rId22"/>
    <p:sldId id="278" r:id="rId23"/>
    <p:sldId id="280"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F3D31C1-C693-4692-A5DA-764E0B59B691}">
          <p14:sldIdLst>
            <p14:sldId id="257"/>
            <p14:sldId id="258"/>
            <p14:sldId id="259"/>
            <p14:sldId id="260"/>
            <p14:sldId id="261"/>
            <p14:sldId id="262"/>
            <p14:sldId id="263"/>
            <p14:sldId id="264"/>
            <p14:sldId id="265"/>
            <p14:sldId id="266"/>
            <p14:sldId id="267"/>
            <p14:sldId id="269"/>
            <p14:sldId id="270"/>
            <p14:sldId id="271"/>
            <p14:sldId id="272"/>
            <p14:sldId id="273"/>
            <p14:sldId id="274"/>
            <p14:sldId id="275"/>
            <p14:sldId id="276"/>
            <p14:sldId id="277"/>
            <p14:sldId id="279"/>
            <p14:sldId id="278"/>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5033" autoAdjust="0"/>
  </p:normalViewPr>
  <p:slideViewPr>
    <p:cSldViewPr snapToGrid="0">
      <p:cViewPr varScale="1">
        <p:scale>
          <a:sx n="46" d="100"/>
          <a:sy n="46" d="100"/>
        </p:scale>
        <p:origin x="48" y="222"/>
      </p:cViewPr>
      <p:guideLst/>
    </p:cSldViewPr>
  </p:slideViewPr>
  <p:outlineViewPr>
    <p:cViewPr>
      <p:scale>
        <a:sx n="33" d="100"/>
        <a:sy n="33" d="100"/>
      </p:scale>
      <p:origin x="0" y="-522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h Kınık" userId="a67109ac302ccb78" providerId="LiveId" clId="{2DC22089-3D19-4933-88FC-B55754CB2A8C}"/>
    <pc:docChg chg="custSel modSld">
      <pc:chgData name="Melih Kınık" userId="a67109ac302ccb78" providerId="LiveId" clId="{2DC22089-3D19-4933-88FC-B55754CB2A8C}" dt="2025-06-02T14:24:22.135" v="40" actId="20577"/>
      <pc:docMkLst>
        <pc:docMk/>
      </pc:docMkLst>
      <pc:sldChg chg="addSp modSp mod">
        <pc:chgData name="Melih Kınık" userId="a67109ac302ccb78" providerId="LiveId" clId="{2DC22089-3D19-4933-88FC-B55754CB2A8C}" dt="2025-06-02T14:24:22.135" v="40" actId="20577"/>
        <pc:sldMkLst>
          <pc:docMk/>
          <pc:sldMk cId="2716456672" sldId="257"/>
        </pc:sldMkLst>
        <pc:spChg chg="mod">
          <ac:chgData name="Melih Kınık" userId="a67109ac302ccb78" providerId="LiveId" clId="{2DC22089-3D19-4933-88FC-B55754CB2A8C}" dt="2025-06-02T14:24:22.135" v="40" actId="20577"/>
          <ac:spMkLst>
            <pc:docMk/>
            <pc:sldMk cId="2716456672" sldId="257"/>
            <ac:spMk id="4" creationId="{D9D73C14-976D-2E4B-A617-0BB1240C49C7}"/>
          </ac:spMkLst>
        </pc:spChg>
        <pc:picChg chg="add mod">
          <ac:chgData name="Melih Kınık" userId="a67109ac302ccb78" providerId="LiveId" clId="{2DC22089-3D19-4933-88FC-B55754CB2A8C}" dt="2025-06-02T14:23:57.953" v="2" actId="1076"/>
          <ac:picMkLst>
            <pc:docMk/>
            <pc:sldMk cId="2716456672" sldId="257"/>
            <ac:picMk id="5" creationId="{05E410BD-0D1D-6E6D-C1CB-1D6392DC5526}"/>
          </ac:picMkLst>
        </pc:picChg>
      </pc:sldChg>
    </pc:docChg>
  </pc:docChgLst>
  <pc:docChgLst>
    <pc:chgData name="Melih Kınık" userId="a67109ac302ccb78" providerId="LiveId" clId="{70F5CA27-3C60-40FF-A6CD-260FEEA562B3}"/>
    <pc:docChg chg="custSel modSld">
      <pc:chgData name="Melih Kınık" userId="a67109ac302ccb78" providerId="LiveId" clId="{70F5CA27-3C60-40FF-A6CD-260FEEA562B3}" dt="2025-06-06T11:54:56.962" v="44" actId="20577"/>
      <pc:docMkLst>
        <pc:docMk/>
      </pc:docMkLst>
      <pc:sldChg chg="addSp delSp modSp mod">
        <pc:chgData name="Melih Kınık" userId="a67109ac302ccb78" providerId="LiveId" clId="{70F5CA27-3C60-40FF-A6CD-260FEEA562B3}" dt="2025-06-06T11:54:56.962" v="44" actId="20577"/>
        <pc:sldMkLst>
          <pc:docMk/>
          <pc:sldMk cId="2716456672" sldId="257"/>
        </pc:sldMkLst>
        <pc:spChg chg="mod">
          <ac:chgData name="Melih Kınık" userId="a67109ac302ccb78" providerId="LiveId" clId="{70F5CA27-3C60-40FF-A6CD-260FEEA562B3}" dt="2025-06-06T11:54:56.962" v="44" actId="20577"/>
          <ac:spMkLst>
            <pc:docMk/>
            <pc:sldMk cId="2716456672" sldId="257"/>
            <ac:spMk id="4" creationId="{D9D73C14-976D-2E4B-A617-0BB1240C49C7}"/>
          </ac:spMkLst>
        </pc:spChg>
        <pc:picChg chg="del">
          <ac:chgData name="Melih Kınık" userId="a67109ac302ccb78" providerId="LiveId" clId="{70F5CA27-3C60-40FF-A6CD-260FEEA562B3}" dt="2025-06-06T11:54:26.552" v="0" actId="478"/>
          <ac:picMkLst>
            <pc:docMk/>
            <pc:sldMk cId="2716456672" sldId="257"/>
            <ac:picMk id="5" creationId="{05E410BD-0D1D-6E6D-C1CB-1D6392DC5526}"/>
          </ac:picMkLst>
        </pc:picChg>
        <pc:picChg chg="add mod">
          <ac:chgData name="Melih Kınık" userId="a67109ac302ccb78" providerId="LiveId" clId="{70F5CA27-3C60-40FF-A6CD-260FEEA562B3}" dt="2025-06-06T11:54:37.419" v="5" actId="14100"/>
          <ac:picMkLst>
            <pc:docMk/>
            <pc:sldMk cId="2716456672" sldId="257"/>
            <ac:picMk id="7" creationId="{E6B600F6-567E-98E1-8586-87A03623367E}"/>
          </ac:picMkLst>
        </pc:pic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A3A22-0F94-4256-BC74-ACC31C24BE6B}"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tr-TR"/>
        </a:p>
      </dgm:t>
    </dgm:pt>
    <dgm:pt modelId="{17714A4B-7978-42E1-A430-9DBB55E53466}">
      <dgm:prSet phldrT="[Metin]" custT="1"/>
      <dgm:spPr/>
      <dgm:t>
        <a:bodyPr/>
        <a:lstStyle/>
        <a:p>
          <a:r>
            <a:rPr lang="tr-TR" sz="1800" b="1" dirty="0"/>
            <a:t>ENVİRONMENTAL REPRESENTATİVE</a:t>
          </a:r>
        </a:p>
        <a:p>
          <a:r>
            <a:rPr lang="tr-TR" sz="1600" b="0" dirty="0" err="1">
              <a:solidFill>
                <a:srgbClr val="FF0000"/>
              </a:solidFill>
              <a:latin typeface="Calibri" panose="020F0502020204030204" pitchFamily="34" charset="0"/>
              <a:ea typeface="Calibri" panose="020F0502020204030204" pitchFamily="34" charset="0"/>
              <a:cs typeface="Calibri" panose="020F0502020204030204" pitchFamily="34" charset="0"/>
            </a:rPr>
            <a:t>Ö.Doğan</a:t>
          </a:r>
          <a:r>
            <a:rPr lang="tr-TR" sz="1600" b="0" dirty="0">
              <a:solidFill>
                <a:srgbClr val="FF0000"/>
              </a:solidFill>
              <a:latin typeface="Calibri" panose="020F0502020204030204" pitchFamily="34" charset="0"/>
              <a:ea typeface="Calibri" panose="020F0502020204030204" pitchFamily="34" charset="0"/>
              <a:cs typeface="Calibri" panose="020F0502020204030204" pitchFamily="34" charset="0"/>
            </a:rPr>
            <a:t> İLİNGİ</a:t>
          </a:r>
        </a:p>
      </dgm:t>
    </dgm:pt>
    <dgm:pt modelId="{EC2D1382-467F-46B2-B3D3-64D214907C9F}" type="sibTrans" cxnId="{CD6BC2B7-62C8-436B-AA6A-3EE9ADD671A6}">
      <dgm:prSet/>
      <dgm:spPr/>
      <dgm:t>
        <a:bodyPr/>
        <a:lstStyle/>
        <a:p>
          <a:endParaRPr lang="tr-TR"/>
        </a:p>
      </dgm:t>
    </dgm:pt>
    <dgm:pt modelId="{A44D43C8-5950-4AC5-A8AA-DB19B9E50B64}" type="parTrans" cxnId="{CD6BC2B7-62C8-436B-AA6A-3EE9ADD671A6}">
      <dgm:prSet/>
      <dgm:spPr/>
      <dgm:t>
        <a:bodyPr/>
        <a:lstStyle/>
        <a:p>
          <a:endParaRPr lang="tr-TR"/>
        </a:p>
      </dgm:t>
    </dgm:pt>
    <dgm:pt modelId="{6E3D0618-AD2D-46BD-9EA9-FE14D7E50120}">
      <dgm:prSet phldrT="[Metin]" custT="1"/>
      <dgm:spPr/>
      <dgm:t>
        <a:bodyPr/>
        <a:lstStyle/>
        <a:p>
          <a:r>
            <a:rPr lang="tr-TR" sz="1800" b="1" dirty="0">
              <a:solidFill>
                <a:schemeClr val="tx1"/>
              </a:solidFill>
              <a:latin typeface="+mj-lt"/>
              <a:ea typeface="Calibri" panose="020F0502020204030204" pitchFamily="34" charset="0"/>
              <a:cs typeface="Calibri" panose="020F0502020204030204" pitchFamily="34" charset="0"/>
            </a:rPr>
            <a:t>EMPLOYEE AND GUEST REPRESENTATİVE</a:t>
          </a:r>
        </a:p>
        <a:p>
          <a:r>
            <a:rPr lang="tr-TR" sz="1600" b="0" dirty="0">
              <a:solidFill>
                <a:srgbClr val="FF0000"/>
              </a:solidFill>
              <a:latin typeface="Calibri" panose="020F0502020204030204" pitchFamily="34" charset="0"/>
              <a:ea typeface="Calibri" panose="020F0502020204030204" pitchFamily="34" charset="0"/>
              <a:cs typeface="Calibri" panose="020F0502020204030204" pitchFamily="34" charset="0"/>
            </a:rPr>
            <a:t>Deniz URUN</a:t>
          </a:r>
        </a:p>
      </dgm:t>
    </dgm:pt>
    <dgm:pt modelId="{1C1474C0-6BD5-4E48-85C0-A85A044DF74C}" type="sibTrans" cxnId="{1B171506-7EA0-463D-8485-901A835B8FB7}">
      <dgm:prSet/>
      <dgm:spPr/>
      <dgm:t>
        <a:bodyPr/>
        <a:lstStyle/>
        <a:p>
          <a:endParaRPr lang="tr-TR"/>
        </a:p>
      </dgm:t>
    </dgm:pt>
    <dgm:pt modelId="{B4C1D4E2-E58E-4D81-87E7-CD6C0DD551B9}" type="parTrans" cxnId="{1B171506-7EA0-463D-8485-901A835B8FB7}">
      <dgm:prSet/>
      <dgm:spPr/>
      <dgm:t>
        <a:bodyPr/>
        <a:lstStyle/>
        <a:p>
          <a:endParaRPr lang="tr-TR"/>
        </a:p>
      </dgm:t>
    </dgm:pt>
    <dgm:pt modelId="{C2A79BA9-59CD-426D-9E6E-476CFD351C1B}">
      <dgm:prSet phldrT="[Metin]" custT="1"/>
      <dgm:spPr/>
      <dgm:t>
        <a:bodyPr/>
        <a:lstStyle/>
        <a:p>
          <a:r>
            <a:rPr lang="tr-TR" sz="1800" b="1" dirty="0">
              <a:latin typeface="Calibri" panose="020F0502020204030204" pitchFamily="34" charset="0"/>
              <a:ea typeface="Calibri" panose="020F0502020204030204" pitchFamily="34" charset="0"/>
              <a:cs typeface="Calibri" panose="020F0502020204030204" pitchFamily="34" charset="0"/>
            </a:rPr>
            <a:t>ACCESSİBİLTY</a:t>
          </a:r>
        </a:p>
        <a:p>
          <a:r>
            <a:rPr lang="tr-TR" sz="1600" dirty="0">
              <a:solidFill>
                <a:srgbClr val="FF0000"/>
              </a:solidFill>
              <a:latin typeface="Calibri" panose="020F0502020204030204" pitchFamily="34" charset="0"/>
              <a:ea typeface="Calibri" panose="020F0502020204030204" pitchFamily="34" charset="0"/>
              <a:cs typeface="Calibri" panose="020F0502020204030204" pitchFamily="34" charset="0"/>
            </a:rPr>
            <a:t>Mehmet DUMAN</a:t>
          </a:r>
        </a:p>
      </dgm:t>
    </dgm:pt>
    <dgm:pt modelId="{B0CB9DEC-FC58-4503-B196-8A3073F59192}" type="sibTrans" cxnId="{59023D20-2BB0-4359-82AA-E4F44841B900}">
      <dgm:prSet/>
      <dgm:spPr/>
      <dgm:t>
        <a:bodyPr/>
        <a:lstStyle/>
        <a:p>
          <a:endParaRPr lang="tr-TR"/>
        </a:p>
      </dgm:t>
    </dgm:pt>
    <dgm:pt modelId="{92B28115-1251-4651-BDD7-A1B4C4A83586}" type="parTrans" cxnId="{59023D20-2BB0-4359-82AA-E4F44841B900}">
      <dgm:prSet/>
      <dgm:spPr/>
      <dgm:t>
        <a:bodyPr/>
        <a:lstStyle/>
        <a:p>
          <a:endParaRPr lang="tr-TR"/>
        </a:p>
      </dgm:t>
    </dgm:pt>
    <dgm:pt modelId="{6C9CB9F8-4280-4A78-B399-02C65AFC8AB9}">
      <dgm:prSet phldrT="[Metin]" custT="1"/>
      <dgm:spPr/>
      <dgm:t>
        <a:bodyPr/>
        <a:lstStyle/>
        <a:p>
          <a:r>
            <a:rPr lang="tr-TR" sz="1800" b="1" dirty="0">
              <a:solidFill>
                <a:schemeClr val="tx1"/>
              </a:solidFill>
              <a:latin typeface="+mj-lt"/>
              <a:ea typeface="Calibri" panose="020F0502020204030204" pitchFamily="34" charset="0"/>
              <a:cs typeface="Calibri" panose="020F0502020204030204" pitchFamily="34" charset="0"/>
            </a:rPr>
            <a:t>ENERGY AND WATER MANAGEMENT REPRESENTATİVE</a:t>
          </a:r>
        </a:p>
        <a:p>
          <a:r>
            <a:rPr lang="tr-TR" sz="1600" dirty="0">
              <a:solidFill>
                <a:srgbClr val="FF0000"/>
              </a:solidFill>
              <a:latin typeface="Calibri" panose="020F0502020204030204" pitchFamily="34" charset="0"/>
              <a:ea typeface="Calibri" panose="020F0502020204030204" pitchFamily="34" charset="0"/>
              <a:cs typeface="Calibri" panose="020F0502020204030204" pitchFamily="34" charset="0"/>
            </a:rPr>
            <a:t>Metin BEKİR</a:t>
          </a:r>
        </a:p>
      </dgm:t>
    </dgm:pt>
    <dgm:pt modelId="{D64C8E33-7E6F-41B7-B1C7-7A1FDCDC6576}" type="sibTrans" cxnId="{31834793-757A-435A-954D-C44B3089B092}">
      <dgm:prSet/>
      <dgm:spPr/>
      <dgm:t>
        <a:bodyPr/>
        <a:lstStyle/>
        <a:p>
          <a:endParaRPr lang="tr-TR"/>
        </a:p>
      </dgm:t>
    </dgm:pt>
    <dgm:pt modelId="{B64AF3F1-2B51-4201-A9FB-7421A85D6684}" type="parTrans" cxnId="{31834793-757A-435A-954D-C44B3089B092}">
      <dgm:prSet/>
      <dgm:spPr/>
      <dgm:t>
        <a:bodyPr/>
        <a:lstStyle/>
        <a:p>
          <a:endParaRPr lang="tr-TR"/>
        </a:p>
      </dgm:t>
    </dgm:pt>
    <dgm:pt modelId="{E727D085-919B-460C-B11F-F49DBBD022C9}">
      <dgm:prSet phldrT="[Metin]" custT="1"/>
      <dgm:spPr/>
      <dgm:t>
        <a:bodyPr/>
        <a:lstStyle/>
        <a:p>
          <a:r>
            <a:rPr lang="tr-TR" sz="1800" b="1" dirty="0">
              <a:solidFill>
                <a:schemeClr val="tx1"/>
              </a:solidFill>
              <a:latin typeface="+mj-lt"/>
              <a:ea typeface="Calibri" panose="020F0502020204030204" pitchFamily="34" charset="0"/>
              <a:cs typeface="Calibri" panose="020F0502020204030204" pitchFamily="34" charset="0"/>
            </a:rPr>
            <a:t>SUSTAİNABİLİTY TEAM LEADER</a:t>
          </a:r>
        </a:p>
        <a:p>
          <a:r>
            <a:rPr lang="tr-TR" sz="1600" dirty="0">
              <a:solidFill>
                <a:srgbClr val="FF0000"/>
              </a:solidFill>
              <a:latin typeface="Calibri" panose="020F0502020204030204" pitchFamily="34" charset="0"/>
              <a:ea typeface="Calibri" panose="020F0502020204030204" pitchFamily="34" charset="0"/>
              <a:cs typeface="Calibri" panose="020F0502020204030204" pitchFamily="34" charset="0"/>
            </a:rPr>
            <a:t>Mehmet DUMAN</a:t>
          </a:r>
        </a:p>
      </dgm:t>
    </dgm:pt>
    <dgm:pt modelId="{1E7AD4C1-D980-4792-9BBC-BD8B9539580B}" type="sibTrans" cxnId="{B1C9C962-AC4C-4DEA-BD7B-7CFBA9E33C64}">
      <dgm:prSet/>
      <dgm:spPr/>
      <dgm:t>
        <a:bodyPr/>
        <a:lstStyle/>
        <a:p>
          <a:endParaRPr lang="tr-TR"/>
        </a:p>
      </dgm:t>
    </dgm:pt>
    <dgm:pt modelId="{AEDCDAAD-17BF-4716-9BFF-637FC66E68FF}" type="parTrans" cxnId="{B1C9C962-AC4C-4DEA-BD7B-7CFBA9E33C64}">
      <dgm:prSet/>
      <dgm:spPr/>
      <dgm:t>
        <a:bodyPr/>
        <a:lstStyle/>
        <a:p>
          <a:endParaRPr lang="tr-TR"/>
        </a:p>
      </dgm:t>
    </dgm:pt>
    <dgm:pt modelId="{CA6314A8-56E4-4CBF-957E-DCCAC1B213F3}" type="pres">
      <dgm:prSet presAssocID="{775A3A22-0F94-4256-BC74-ACC31C24BE6B}" presName="cycle" presStyleCnt="0">
        <dgm:presLayoutVars>
          <dgm:dir/>
          <dgm:resizeHandles val="exact"/>
        </dgm:presLayoutVars>
      </dgm:prSet>
      <dgm:spPr/>
    </dgm:pt>
    <dgm:pt modelId="{630E8CBC-D473-4161-B0AE-161D7E75EAD8}" type="pres">
      <dgm:prSet presAssocID="{E727D085-919B-460C-B11F-F49DBBD022C9}" presName="node" presStyleLbl="node1" presStyleIdx="0" presStyleCnt="5" custScaleX="126592" custRadScaleRad="96258" custRadScaleInc="12474">
        <dgm:presLayoutVars>
          <dgm:bulletEnabled val="1"/>
        </dgm:presLayoutVars>
      </dgm:prSet>
      <dgm:spPr/>
    </dgm:pt>
    <dgm:pt modelId="{1A492C0F-EB86-44DE-BBFF-915560FC7495}" type="pres">
      <dgm:prSet presAssocID="{E727D085-919B-460C-B11F-F49DBBD022C9}" presName="spNode" presStyleCnt="0"/>
      <dgm:spPr/>
    </dgm:pt>
    <dgm:pt modelId="{D73FC024-6086-46FB-B002-8D34A640DBE0}" type="pres">
      <dgm:prSet presAssocID="{1E7AD4C1-D980-4792-9BBC-BD8B9539580B}" presName="sibTrans" presStyleLbl="sibTrans1D1" presStyleIdx="0" presStyleCnt="5"/>
      <dgm:spPr/>
    </dgm:pt>
    <dgm:pt modelId="{94D3ABEF-6433-4240-A6A8-51050932CC21}" type="pres">
      <dgm:prSet presAssocID="{6C9CB9F8-4280-4A78-B399-02C65AFC8AB9}" presName="node" presStyleLbl="node1" presStyleIdx="1" presStyleCnt="5" custScaleX="127283" custScaleY="115004" custRadScaleRad="96570" custRadScaleInc="-19732">
        <dgm:presLayoutVars>
          <dgm:bulletEnabled val="1"/>
        </dgm:presLayoutVars>
      </dgm:prSet>
      <dgm:spPr/>
    </dgm:pt>
    <dgm:pt modelId="{C7029E2F-2345-4049-B399-C61CAD2796A5}" type="pres">
      <dgm:prSet presAssocID="{6C9CB9F8-4280-4A78-B399-02C65AFC8AB9}" presName="spNode" presStyleCnt="0"/>
      <dgm:spPr/>
    </dgm:pt>
    <dgm:pt modelId="{E8876A98-7CEE-46BC-B18B-10CAA72DD9B4}" type="pres">
      <dgm:prSet presAssocID="{D64C8E33-7E6F-41B7-B1C7-7A1FDCDC6576}" presName="sibTrans" presStyleLbl="sibTrans1D1" presStyleIdx="1" presStyleCnt="5"/>
      <dgm:spPr/>
    </dgm:pt>
    <dgm:pt modelId="{1BC068F0-2791-4E1B-893E-ADCC5F8C050C}" type="pres">
      <dgm:prSet presAssocID="{C2A79BA9-59CD-426D-9E6E-476CFD351C1B}" presName="node" presStyleLbl="node1" presStyleIdx="2" presStyleCnt="5" custAng="0" custScaleX="119320" custScaleY="129244" custRadScaleRad="110424" custRadScaleInc="-33564">
        <dgm:presLayoutVars>
          <dgm:bulletEnabled val="1"/>
        </dgm:presLayoutVars>
      </dgm:prSet>
      <dgm:spPr/>
    </dgm:pt>
    <dgm:pt modelId="{56323440-D9FF-4A6E-9A57-E4B9366EE1B5}" type="pres">
      <dgm:prSet presAssocID="{C2A79BA9-59CD-426D-9E6E-476CFD351C1B}" presName="spNode" presStyleCnt="0"/>
      <dgm:spPr/>
    </dgm:pt>
    <dgm:pt modelId="{BF8FA170-1F50-405A-A4C2-F6519E41AE54}" type="pres">
      <dgm:prSet presAssocID="{B0CB9DEC-FC58-4503-B196-8A3073F59192}" presName="sibTrans" presStyleLbl="sibTrans1D1" presStyleIdx="2" presStyleCnt="5"/>
      <dgm:spPr/>
    </dgm:pt>
    <dgm:pt modelId="{702763BF-3620-4714-89D2-1C3C66BF16EA}" type="pres">
      <dgm:prSet presAssocID="{6E3D0618-AD2D-46BD-9EA9-FE14D7E50120}" presName="node" presStyleLbl="node1" presStyleIdx="3" presStyleCnt="5" custScaleX="124442" custScaleY="131302" custRadScaleRad="93261" custRadScaleInc="-23074">
        <dgm:presLayoutVars>
          <dgm:bulletEnabled val="1"/>
        </dgm:presLayoutVars>
      </dgm:prSet>
      <dgm:spPr/>
    </dgm:pt>
    <dgm:pt modelId="{79A065D2-080D-4239-B7ED-BF30B8DA68A3}" type="pres">
      <dgm:prSet presAssocID="{6E3D0618-AD2D-46BD-9EA9-FE14D7E50120}" presName="spNode" presStyleCnt="0"/>
      <dgm:spPr/>
    </dgm:pt>
    <dgm:pt modelId="{63F18547-59CF-4058-A856-A139A400F444}" type="pres">
      <dgm:prSet presAssocID="{1C1474C0-6BD5-4E48-85C0-A85A044DF74C}" presName="sibTrans" presStyleLbl="sibTrans1D1" presStyleIdx="3" presStyleCnt="5"/>
      <dgm:spPr/>
    </dgm:pt>
    <dgm:pt modelId="{7C371CC9-CF30-42C9-8A2E-07D325D376C5}" type="pres">
      <dgm:prSet presAssocID="{17714A4B-7978-42E1-A430-9DBB55E53466}" presName="node" presStyleLbl="node1" presStyleIdx="4" presStyleCnt="5" custScaleX="136632" custScaleY="104023" custRadScaleRad="101628" custRadScaleInc="3852">
        <dgm:presLayoutVars>
          <dgm:bulletEnabled val="1"/>
        </dgm:presLayoutVars>
      </dgm:prSet>
      <dgm:spPr/>
    </dgm:pt>
    <dgm:pt modelId="{F49A37C0-2DD1-4518-9D9E-969C6B78BFB4}" type="pres">
      <dgm:prSet presAssocID="{17714A4B-7978-42E1-A430-9DBB55E53466}" presName="spNode" presStyleCnt="0"/>
      <dgm:spPr/>
    </dgm:pt>
    <dgm:pt modelId="{1CA688EE-FF0F-4718-9725-8C9813FB77F6}" type="pres">
      <dgm:prSet presAssocID="{EC2D1382-467F-46B2-B3D3-64D214907C9F}" presName="sibTrans" presStyleLbl="sibTrans1D1" presStyleIdx="4" presStyleCnt="5"/>
      <dgm:spPr/>
    </dgm:pt>
  </dgm:ptLst>
  <dgm:cxnLst>
    <dgm:cxn modelId="{17DC0D01-4B96-47FA-A701-86C94CFE7F34}" type="presOf" srcId="{6E3D0618-AD2D-46BD-9EA9-FE14D7E50120}" destId="{702763BF-3620-4714-89D2-1C3C66BF16EA}" srcOrd="0" destOrd="0" presId="urn:microsoft.com/office/officeart/2005/8/layout/cycle5"/>
    <dgm:cxn modelId="{1B171506-7EA0-463D-8485-901A835B8FB7}" srcId="{775A3A22-0F94-4256-BC74-ACC31C24BE6B}" destId="{6E3D0618-AD2D-46BD-9EA9-FE14D7E50120}" srcOrd="3" destOrd="0" parTransId="{B4C1D4E2-E58E-4D81-87E7-CD6C0DD551B9}" sibTransId="{1C1474C0-6BD5-4E48-85C0-A85A044DF74C}"/>
    <dgm:cxn modelId="{3426D907-6B84-4A51-B17D-CB38A8663925}" type="presOf" srcId="{C2A79BA9-59CD-426D-9E6E-476CFD351C1B}" destId="{1BC068F0-2791-4E1B-893E-ADCC5F8C050C}" srcOrd="0" destOrd="0" presId="urn:microsoft.com/office/officeart/2005/8/layout/cycle5"/>
    <dgm:cxn modelId="{59023D20-2BB0-4359-82AA-E4F44841B900}" srcId="{775A3A22-0F94-4256-BC74-ACC31C24BE6B}" destId="{C2A79BA9-59CD-426D-9E6E-476CFD351C1B}" srcOrd="2" destOrd="0" parTransId="{92B28115-1251-4651-BDD7-A1B4C4A83586}" sibTransId="{B0CB9DEC-FC58-4503-B196-8A3073F59192}"/>
    <dgm:cxn modelId="{158CD035-C323-4527-BA04-F2B992768D49}" type="presOf" srcId="{B0CB9DEC-FC58-4503-B196-8A3073F59192}" destId="{BF8FA170-1F50-405A-A4C2-F6519E41AE54}" srcOrd="0" destOrd="0" presId="urn:microsoft.com/office/officeart/2005/8/layout/cycle5"/>
    <dgm:cxn modelId="{54CB7C38-A8A0-4483-B302-C6B396E7E626}" type="presOf" srcId="{6C9CB9F8-4280-4A78-B399-02C65AFC8AB9}" destId="{94D3ABEF-6433-4240-A6A8-51050932CC21}" srcOrd="0" destOrd="0" presId="urn:microsoft.com/office/officeart/2005/8/layout/cycle5"/>
    <dgm:cxn modelId="{4AC27F41-EFFA-4C74-B680-475E9016097E}" type="presOf" srcId="{E727D085-919B-460C-B11F-F49DBBD022C9}" destId="{630E8CBC-D473-4161-B0AE-161D7E75EAD8}" srcOrd="0" destOrd="0" presId="urn:microsoft.com/office/officeart/2005/8/layout/cycle5"/>
    <dgm:cxn modelId="{B1C9C962-AC4C-4DEA-BD7B-7CFBA9E33C64}" srcId="{775A3A22-0F94-4256-BC74-ACC31C24BE6B}" destId="{E727D085-919B-460C-B11F-F49DBBD022C9}" srcOrd="0" destOrd="0" parTransId="{AEDCDAAD-17BF-4716-9BFF-637FC66E68FF}" sibTransId="{1E7AD4C1-D980-4792-9BBC-BD8B9539580B}"/>
    <dgm:cxn modelId="{CC10804B-80BF-46BB-8C5A-B5D8D7135667}" type="presOf" srcId="{775A3A22-0F94-4256-BC74-ACC31C24BE6B}" destId="{CA6314A8-56E4-4CBF-957E-DCCAC1B213F3}" srcOrd="0" destOrd="0" presId="urn:microsoft.com/office/officeart/2005/8/layout/cycle5"/>
    <dgm:cxn modelId="{BBB2A775-A813-42F3-AB4A-F5CC534A279C}" type="presOf" srcId="{D64C8E33-7E6F-41B7-B1C7-7A1FDCDC6576}" destId="{E8876A98-7CEE-46BC-B18B-10CAA72DD9B4}" srcOrd="0" destOrd="0" presId="urn:microsoft.com/office/officeart/2005/8/layout/cycle5"/>
    <dgm:cxn modelId="{E927C681-4418-44A2-8F2C-EF9AFA3FC352}" type="presOf" srcId="{1C1474C0-6BD5-4E48-85C0-A85A044DF74C}" destId="{63F18547-59CF-4058-A856-A139A400F444}" srcOrd="0" destOrd="0" presId="urn:microsoft.com/office/officeart/2005/8/layout/cycle5"/>
    <dgm:cxn modelId="{31834793-757A-435A-954D-C44B3089B092}" srcId="{775A3A22-0F94-4256-BC74-ACC31C24BE6B}" destId="{6C9CB9F8-4280-4A78-B399-02C65AFC8AB9}" srcOrd="1" destOrd="0" parTransId="{B64AF3F1-2B51-4201-A9FB-7421A85D6684}" sibTransId="{D64C8E33-7E6F-41B7-B1C7-7A1FDCDC6576}"/>
    <dgm:cxn modelId="{CD6BC2B7-62C8-436B-AA6A-3EE9ADD671A6}" srcId="{775A3A22-0F94-4256-BC74-ACC31C24BE6B}" destId="{17714A4B-7978-42E1-A430-9DBB55E53466}" srcOrd="4" destOrd="0" parTransId="{A44D43C8-5950-4AC5-A8AA-DB19B9E50B64}" sibTransId="{EC2D1382-467F-46B2-B3D3-64D214907C9F}"/>
    <dgm:cxn modelId="{635C27BA-329A-40E2-B506-4DF3F17D0D40}" type="presOf" srcId="{1E7AD4C1-D980-4792-9BBC-BD8B9539580B}" destId="{D73FC024-6086-46FB-B002-8D34A640DBE0}" srcOrd="0" destOrd="0" presId="urn:microsoft.com/office/officeart/2005/8/layout/cycle5"/>
    <dgm:cxn modelId="{BC6233BC-44E8-4123-A5F1-9986ED849210}" type="presOf" srcId="{17714A4B-7978-42E1-A430-9DBB55E53466}" destId="{7C371CC9-CF30-42C9-8A2E-07D325D376C5}" srcOrd="0" destOrd="0" presId="urn:microsoft.com/office/officeart/2005/8/layout/cycle5"/>
    <dgm:cxn modelId="{36E6E4DB-4B0C-44FD-9149-D55480AEA30E}" type="presOf" srcId="{EC2D1382-467F-46B2-B3D3-64D214907C9F}" destId="{1CA688EE-FF0F-4718-9725-8C9813FB77F6}" srcOrd="0" destOrd="0" presId="urn:microsoft.com/office/officeart/2005/8/layout/cycle5"/>
    <dgm:cxn modelId="{55DD376A-ABA3-4767-A182-14DDD7D85FFF}" type="presParOf" srcId="{CA6314A8-56E4-4CBF-957E-DCCAC1B213F3}" destId="{630E8CBC-D473-4161-B0AE-161D7E75EAD8}" srcOrd="0" destOrd="0" presId="urn:microsoft.com/office/officeart/2005/8/layout/cycle5"/>
    <dgm:cxn modelId="{C8B4BFC4-27DD-43F7-B476-2CC1E6046E7E}" type="presParOf" srcId="{CA6314A8-56E4-4CBF-957E-DCCAC1B213F3}" destId="{1A492C0F-EB86-44DE-BBFF-915560FC7495}" srcOrd="1" destOrd="0" presId="urn:microsoft.com/office/officeart/2005/8/layout/cycle5"/>
    <dgm:cxn modelId="{0EFCDA3C-83CD-414A-9231-E3C976B280BC}" type="presParOf" srcId="{CA6314A8-56E4-4CBF-957E-DCCAC1B213F3}" destId="{D73FC024-6086-46FB-B002-8D34A640DBE0}" srcOrd="2" destOrd="0" presId="urn:microsoft.com/office/officeart/2005/8/layout/cycle5"/>
    <dgm:cxn modelId="{58C4D201-0AB4-4C71-BC46-94BCB62194E6}" type="presParOf" srcId="{CA6314A8-56E4-4CBF-957E-DCCAC1B213F3}" destId="{94D3ABEF-6433-4240-A6A8-51050932CC21}" srcOrd="3" destOrd="0" presId="urn:microsoft.com/office/officeart/2005/8/layout/cycle5"/>
    <dgm:cxn modelId="{9B343A4F-5808-4C3A-AACF-6F6D7B3A7F33}" type="presParOf" srcId="{CA6314A8-56E4-4CBF-957E-DCCAC1B213F3}" destId="{C7029E2F-2345-4049-B399-C61CAD2796A5}" srcOrd="4" destOrd="0" presId="urn:microsoft.com/office/officeart/2005/8/layout/cycle5"/>
    <dgm:cxn modelId="{6444B717-719A-4C23-872C-E86E461055CE}" type="presParOf" srcId="{CA6314A8-56E4-4CBF-957E-DCCAC1B213F3}" destId="{E8876A98-7CEE-46BC-B18B-10CAA72DD9B4}" srcOrd="5" destOrd="0" presId="urn:microsoft.com/office/officeart/2005/8/layout/cycle5"/>
    <dgm:cxn modelId="{3C9EB62A-88AD-4CEB-9877-684503DC43F6}" type="presParOf" srcId="{CA6314A8-56E4-4CBF-957E-DCCAC1B213F3}" destId="{1BC068F0-2791-4E1B-893E-ADCC5F8C050C}" srcOrd="6" destOrd="0" presId="urn:microsoft.com/office/officeart/2005/8/layout/cycle5"/>
    <dgm:cxn modelId="{4FF3FEB4-F232-4DC7-AF55-82D207D8F31C}" type="presParOf" srcId="{CA6314A8-56E4-4CBF-957E-DCCAC1B213F3}" destId="{56323440-D9FF-4A6E-9A57-E4B9366EE1B5}" srcOrd="7" destOrd="0" presId="urn:microsoft.com/office/officeart/2005/8/layout/cycle5"/>
    <dgm:cxn modelId="{754EE0CE-F3B8-4A60-BA0C-69A676863069}" type="presParOf" srcId="{CA6314A8-56E4-4CBF-957E-DCCAC1B213F3}" destId="{BF8FA170-1F50-405A-A4C2-F6519E41AE54}" srcOrd="8" destOrd="0" presId="urn:microsoft.com/office/officeart/2005/8/layout/cycle5"/>
    <dgm:cxn modelId="{72832E4E-F003-47E5-9702-FDB8350E3DC0}" type="presParOf" srcId="{CA6314A8-56E4-4CBF-957E-DCCAC1B213F3}" destId="{702763BF-3620-4714-89D2-1C3C66BF16EA}" srcOrd="9" destOrd="0" presId="urn:microsoft.com/office/officeart/2005/8/layout/cycle5"/>
    <dgm:cxn modelId="{473D87E5-6EFF-4A84-B3D9-27D12EBF2F4F}" type="presParOf" srcId="{CA6314A8-56E4-4CBF-957E-DCCAC1B213F3}" destId="{79A065D2-080D-4239-B7ED-BF30B8DA68A3}" srcOrd="10" destOrd="0" presId="urn:microsoft.com/office/officeart/2005/8/layout/cycle5"/>
    <dgm:cxn modelId="{F7570EDA-BF21-4D41-9D91-A09FAB0F405B}" type="presParOf" srcId="{CA6314A8-56E4-4CBF-957E-DCCAC1B213F3}" destId="{63F18547-59CF-4058-A856-A139A400F444}" srcOrd="11" destOrd="0" presId="urn:microsoft.com/office/officeart/2005/8/layout/cycle5"/>
    <dgm:cxn modelId="{6F0340E1-BC01-4F61-B436-0F712469DF92}" type="presParOf" srcId="{CA6314A8-56E4-4CBF-957E-DCCAC1B213F3}" destId="{7C371CC9-CF30-42C9-8A2E-07D325D376C5}" srcOrd="12" destOrd="0" presId="urn:microsoft.com/office/officeart/2005/8/layout/cycle5"/>
    <dgm:cxn modelId="{5CEC2FAD-8AE2-4953-93B2-831E4EDADBD3}" type="presParOf" srcId="{CA6314A8-56E4-4CBF-957E-DCCAC1B213F3}" destId="{F49A37C0-2DD1-4518-9D9E-969C6B78BFB4}" srcOrd="13" destOrd="0" presId="urn:microsoft.com/office/officeart/2005/8/layout/cycle5"/>
    <dgm:cxn modelId="{98B1275B-7519-4704-A739-21DC65BC2741}" type="presParOf" srcId="{CA6314A8-56E4-4CBF-957E-DCCAC1B213F3}" destId="{1CA688EE-FF0F-4718-9725-8C9813FB77F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565093-6AAC-45DF-B01F-5C15AE79C1E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C9055F5-A4D3-4504-ADA4-55B3B3C278C3}">
      <dgm:prSet custT="1"/>
      <dgm:spPr>
        <a:solidFill>
          <a:schemeClr val="accent5">
            <a:lumMod val="60000"/>
            <a:lumOff val="40000"/>
          </a:schemeClr>
        </a:solidFill>
      </dgm:spPr>
      <dgm:t>
        <a:bodyPr/>
        <a:lstStyle/>
        <a:p>
          <a:r>
            <a:rPr lang="en-US" sz="2000" dirty="0">
              <a:solidFill>
                <a:schemeClr val="tx1"/>
              </a:solidFill>
            </a:rPr>
            <a:t>Achieve </a:t>
          </a:r>
          <a:r>
            <a:rPr lang="en-US" sz="2000" b="1" dirty="0">
              <a:solidFill>
                <a:schemeClr val="tx1"/>
              </a:solidFill>
            </a:rPr>
            <a:t>1% per capita water savings</a:t>
          </a:r>
          <a:r>
            <a:rPr lang="en-US" sz="2000" dirty="0">
              <a:solidFill>
                <a:schemeClr val="tx1"/>
              </a:solidFill>
            </a:rPr>
            <a:t> by 2026.</a:t>
          </a:r>
        </a:p>
        <a:p>
          <a:pPr>
            <a:buFont typeface="Arial" panose="020B0604020202020204" pitchFamily="34" charset="0"/>
            <a:buChar char="•"/>
          </a:pPr>
          <a:r>
            <a:rPr lang="en-US" sz="2000" dirty="0">
              <a:solidFill>
                <a:schemeClr val="tx1"/>
              </a:solidFill>
            </a:rPr>
            <a:t>Continue </a:t>
          </a:r>
          <a:r>
            <a:rPr lang="en-US" sz="2000" b="1" dirty="0">
              <a:solidFill>
                <a:schemeClr val="tx1"/>
              </a:solidFill>
            </a:rPr>
            <a:t>annual energy-saving trainings</a:t>
          </a:r>
          <a:r>
            <a:rPr lang="en-US" sz="2000" dirty="0">
              <a:solidFill>
                <a:schemeClr val="tx1"/>
              </a:solidFill>
            </a:rPr>
            <a:t> to raise staff awareness.</a:t>
          </a:r>
        </a:p>
        <a:p>
          <a:pPr>
            <a:buFont typeface="Arial" panose="020B0604020202020204" pitchFamily="34" charset="0"/>
            <a:buChar char="•"/>
          </a:pPr>
          <a:r>
            <a:rPr lang="en-US" sz="2000" dirty="0">
              <a:solidFill>
                <a:schemeClr val="tx1"/>
              </a:solidFill>
            </a:rPr>
            <a:t>Prefer </a:t>
          </a:r>
          <a:r>
            <a:rPr lang="en-US" sz="2000" b="1" dirty="0">
              <a:solidFill>
                <a:schemeClr val="tx1"/>
              </a:solidFill>
            </a:rPr>
            <a:t>energy-efficient devices</a:t>
          </a:r>
          <a:r>
            <a:rPr lang="en-US" sz="2000" dirty="0">
              <a:solidFill>
                <a:schemeClr val="tx1"/>
              </a:solidFill>
            </a:rPr>
            <a:t> when purchasing new equipment.</a:t>
          </a:r>
        </a:p>
        <a:p>
          <a:pPr>
            <a:buFont typeface="Arial" panose="020B0604020202020204" pitchFamily="34" charset="0"/>
            <a:buChar char="•"/>
          </a:pPr>
          <a:r>
            <a:rPr lang="en-US" sz="2000" dirty="0">
              <a:solidFill>
                <a:schemeClr val="tx1"/>
              </a:solidFill>
            </a:rPr>
            <a:t>Replace showerheads with </a:t>
          </a:r>
          <a:r>
            <a:rPr lang="en-US" sz="2000" b="1" dirty="0">
              <a:solidFill>
                <a:schemeClr val="tx1"/>
              </a:solidFill>
            </a:rPr>
            <a:t>water-saving models</a:t>
          </a:r>
          <a:r>
            <a:rPr lang="en-US" sz="2000" dirty="0">
              <a:solidFill>
                <a:schemeClr val="tx1"/>
              </a:solidFill>
            </a:rPr>
            <a:t>.</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DCC590A-F0A1-459B-8021-641B286126C6}" type="parTrans" cxnId="{FC1B9EF4-CF94-4874-AB5F-0BD63E2A9A69}">
      <dgm:prSet/>
      <dgm:spPr/>
      <dgm:t>
        <a:bodyPr/>
        <a:lstStyle/>
        <a:p>
          <a:endParaRPr lang="en-US"/>
        </a:p>
      </dgm:t>
    </dgm:pt>
    <dgm:pt modelId="{494024DE-E177-4E74-A167-DA15A246A38B}" type="sibTrans" cxnId="{FC1B9EF4-CF94-4874-AB5F-0BD63E2A9A69}">
      <dgm:prSet/>
      <dgm:spPr/>
      <dgm:t>
        <a:bodyPr/>
        <a:lstStyle/>
        <a:p>
          <a:endParaRPr lang="en-US"/>
        </a:p>
      </dgm:t>
    </dgm:pt>
    <dgm:pt modelId="{DB681D86-12BA-4D21-8120-7FCC57577F09}" type="pres">
      <dgm:prSet presAssocID="{97565093-6AAC-45DF-B01F-5C15AE79C1E9}" presName="diagram" presStyleCnt="0">
        <dgm:presLayoutVars>
          <dgm:dir/>
          <dgm:resizeHandles val="exact"/>
        </dgm:presLayoutVars>
      </dgm:prSet>
      <dgm:spPr/>
    </dgm:pt>
    <dgm:pt modelId="{3980F5C3-1722-49AC-9AF7-E035A0759C65}" type="pres">
      <dgm:prSet presAssocID="{EC9055F5-A4D3-4504-ADA4-55B3B3C278C3}" presName="arrow" presStyleLbl="node1" presStyleIdx="0" presStyleCnt="1" custScaleX="144837" custScaleY="114855" custRadScaleRad="99635">
        <dgm:presLayoutVars>
          <dgm:bulletEnabled val="1"/>
        </dgm:presLayoutVars>
      </dgm:prSet>
      <dgm:spPr/>
    </dgm:pt>
  </dgm:ptLst>
  <dgm:cxnLst>
    <dgm:cxn modelId="{67CE6F5C-0393-47E5-8701-F525567A29AC}" type="presOf" srcId="{EC9055F5-A4D3-4504-ADA4-55B3B3C278C3}" destId="{3980F5C3-1722-49AC-9AF7-E035A0759C65}" srcOrd="0" destOrd="0" presId="urn:microsoft.com/office/officeart/2005/8/layout/arrow5"/>
    <dgm:cxn modelId="{0FA2F498-03CB-4969-A233-2369485A7F9E}" type="presOf" srcId="{97565093-6AAC-45DF-B01F-5C15AE79C1E9}" destId="{DB681D86-12BA-4D21-8120-7FCC57577F09}" srcOrd="0" destOrd="0" presId="urn:microsoft.com/office/officeart/2005/8/layout/arrow5"/>
    <dgm:cxn modelId="{FC1B9EF4-CF94-4874-AB5F-0BD63E2A9A69}" srcId="{97565093-6AAC-45DF-B01F-5C15AE79C1E9}" destId="{EC9055F5-A4D3-4504-ADA4-55B3B3C278C3}" srcOrd="0" destOrd="0" parTransId="{5DCC590A-F0A1-459B-8021-641B286126C6}" sibTransId="{494024DE-E177-4E74-A167-DA15A246A38B}"/>
    <dgm:cxn modelId="{ACFC7464-DEB5-46FA-9B03-AE00297F3551}" type="presParOf" srcId="{DB681D86-12BA-4D21-8120-7FCC57577F09}" destId="{3980F5C3-1722-49AC-9AF7-E035A0759C65}"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65093-6AAC-45DF-B01F-5C15AE79C1E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B681D86-12BA-4D21-8120-7FCC57577F09}" type="pres">
      <dgm:prSet presAssocID="{97565093-6AAC-45DF-B01F-5C15AE79C1E9}" presName="diagram" presStyleCnt="0">
        <dgm:presLayoutVars>
          <dgm:dir/>
          <dgm:resizeHandles val="exact"/>
        </dgm:presLayoutVars>
      </dgm:prSet>
      <dgm:spPr/>
    </dgm:pt>
  </dgm:ptLst>
  <dgm:cxnLst>
    <dgm:cxn modelId="{0FA2F498-03CB-4969-A233-2369485A7F9E}" type="presOf" srcId="{97565093-6AAC-45DF-B01F-5C15AE79C1E9}" destId="{DB681D86-12BA-4D21-8120-7FCC57577F09}"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565093-6AAC-45DF-B01F-5C15AE79C1E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C9055F5-A4D3-4504-ADA4-55B3B3C278C3}">
      <dgm:prSet custT="1"/>
      <dgm:spPr>
        <a:solidFill>
          <a:schemeClr val="accent5">
            <a:lumMod val="60000"/>
            <a:lumOff val="40000"/>
          </a:schemeClr>
        </a:solidFill>
      </dgm:spPr>
      <dgm:t>
        <a:bodyPr/>
        <a:lstStyle/>
        <a:p>
          <a:r>
            <a:rPr lang="en-US" sz="2000" dirty="0">
              <a:solidFill>
                <a:schemeClr val="tx1"/>
              </a:solidFill>
            </a:rPr>
            <a:t>Achieve </a:t>
          </a:r>
          <a:r>
            <a:rPr lang="en-US" sz="2000" b="1" dirty="0">
              <a:solidFill>
                <a:schemeClr val="tx1"/>
              </a:solidFill>
            </a:rPr>
            <a:t>1% per capita energy savings</a:t>
          </a:r>
          <a:r>
            <a:rPr lang="en-US" sz="2000" dirty="0">
              <a:solidFill>
                <a:schemeClr val="tx1"/>
              </a:solidFill>
            </a:rPr>
            <a:t> by the end of 2026 and continue increasing this in the following years.</a:t>
          </a:r>
        </a:p>
        <a:p>
          <a:pPr>
            <a:buNone/>
          </a:pPr>
          <a:r>
            <a:rPr lang="en-US" sz="2000" dirty="0">
              <a:solidFill>
                <a:schemeClr val="tx1"/>
              </a:solidFill>
            </a:rPr>
            <a:t>Continue purchasing </a:t>
          </a:r>
          <a:r>
            <a:rPr lang="en-US" sz="2000" b="1" dirty="0">
              <a:solidFill>
                <a:schemeClr val="tx1"/>
              </a:solidFill>
            </a:rPr>
            <a:t>high energy-efficiency devices</a:t>
          </a:r>
          <a:r>
            <a:rPr lang="en-US" sz="2000" dirty="0">
              <a:solidFill>
                <a:schemeClr val="tx1"/>
              </a:solidFill>
            </a:rPr>
            <a:t>.</a:t>
          </a:r>
        </a:p>
        <a:p>
          <a:pPr>
            <a:buNone/>
          </a:pPr>
          <a:r>
            <a:rPr lang="en-US" sz="2000" dirty="0">
              <a:solidFill>
                <a:schemeClr val="tx1"/>
              </a:solidFill>
            </a:rPr>
            <a:t>Replace </a:t>
          </a:r>
          <a:r>
            <a:rPr lang="en-US" sz="2000" b="1" dirty="0">
              <a:solidFill>
                <a:schemeClr val="tx1"/>
              </a:solidFill>
            </a:rPr>
            <a:t>older devices</a:t>
          </a:r>
          <a:r>
            <a:rPr lang="en-US" sz="2000" dirty="0">
              <a:solidFill>
                <a:schemeClr val="tx1"/>
              </a:solidFill>
            </a:rPr>
            <a:t> with energy-efficient models.</a:t>
          </a:r>
        </a:p>
        <a:p>
          <a:pPr>
            <a:buNone/>
          </a:pPr>
          <a:r>
            <a:rPr lang="en-US" sz="2000" dirty="0">
              <a:solidFill>
                <a:schemeClr val="tx1"/>
              </a:solidFill>
            </a:rPr>
            <a:t>Continue </a:t>
          </a:r>
          <a:r>
            <a:rPr lang="en-US" sz="2000" b="1" dirty="0">
              <a:solidFill>
                <a:schemeClr val="tx1"/>
              </a:solidFill>
            </a:rPr>
            <a:t>annual energy-saving trainings</a:t>
          </a:r>
          <a:r>
            <a:rPr lang="en-US" sz="2000" dirty="0">
              <a:solidFill>
                <a:schemeClr val="tx1"/>
              </a:solidFill>
            </a:rPr>
            <a:t> to inform and educate staff.</a:t>
          </a:r>
        </a:p>
      </dgm:t>
    </dgm:pt>
    <dgm:pt modelId="{5DCC590A-F0A1-459B-8021-641B286126C6}" type="parTrans" cxnId="{FC1B9EF4-CF94-4874-AB5F-0BD63E2A9A69}">
      <dgm:prSet/>
      <dgm:spPr/>
      <dgm:t>
        <a:bodyPr/>
        <a:lstStyle/>
        <a:p>
          <a:endParaRPr lang="en-US"/>
        </a:p>
      </dgm:t>
    </dgm:pt>
    <dgm:pt modelId="{494024DE-E177-4E74-A167-DA15A246A38B}" type="sibTrans" cxnId="{FC1B9EF4-CF94-4874-AB5F-0BD63E2A9A69}">
      <dgm:prSet/>
      <dgm:spPr/>
      <dgm:t>
        <a:bodyPr/>
        <a:lstStyle/>
        <a:p>
          <a:endParaRPr lang="en-US"/>
        </a:p>
      </dgm:t>
    </dgm:pt>
    <dgm:pt modelId="{DB681D86-12BA-4D21-8120-7FCC57577F09}" type="pres">
      <dgm:prSet presAssocID="{97565093-6AAC-45DF-B01F-5C15AE79C1E9}" presName="diagram" presStyleCnt="0">
        <dgm:presLayoutVars>
          <dgm:dir/>
          <dgm:resizeHandles val="exact"/>
        </dgm:presLayoutVars>
      </dgm:prSet>
      <dgm:spPr/>
    </dgm:pt>
    <dgm:pt modelId="{3980F5C3-1722-49AC-9AF7-E035A0759C65}" type="pres">
      <dgm:prSet presAssocID="{EC9055F5-A4D3-4504-ADA4-55B3B3C278C3}" presName="arrow" presStyleLbl="node1" presStyleIdx="0" presStyleCnt="1" custScaleX="137450" custScaleY="109548" custRadScaleRad="100144" custRadScaleInc="622">
        <dgm:presLayoutVars>
          <dgm:bulletEnabled val="1"/>
        </dgm:presLayoutVars>
      </dgm:prSet>
      <dgm:spPr/>
    </dgm:pt>
  </dgm:ptLst>
  <dgm:cxnLst>
    <dgm:cxn modelId="{67CE6F5C-0393-47E5-8701-F525567A29AC}" type="presOf" srcId="{EC9055F5-A4D3-4504-ADA4-55B3B3C278C3}" destId="{3980F5C3-1722-49AC-9AF7-E035A0759C65}" srcOrd="0" destOrd="0" presId="urn:microsoft.com/office/officeart/2005/8/layout/arrow5"/>
    <dgm:cxn modelId="{0FA2F498-03CB-4969-A233-2369485A7F9E}" type="presOf" srcId="{97565093-6AAC-45DF-B01F-5C15AE79C1E9}" destId="{DB681D86-12BA-4D21-8120-7FCC57577F09}" srcOrd="0" destOrd="0" presId="urn:microsoft.com/office/officeart/2005/8/layout/arrow5"/>
    <dgm:cxn modelId="{FC1B9EF4-CF94-4874-AB5F-0BD63E2A9A69}" srcId="{97565093-6AAC-45DF-B01F-5C15AE79C1E9}" destId="{EC9055F5-A4D3-4504-ADA4-55B3B3C278C3}" srcOrd="0" destOrd="0" parTransId="{5DCC590A-F0A1-459B-8021-641B286126C6}" sibTransId="{494024DE-E177-4E74-A167-DA15A246A38B}"/>
    <dgm:cxn modelId="{ACFC7464-DEB5-46FA-9B03-AE00297F3551}" type="presParOf" srcId="{DB681D86-12BA-4D21-8120-7FCC57577F09}" destId="{3980F5C3-1722-49AC-9AF7-E035A0759C65}" srcOrd="0"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2C38A4-0475-4A2C-963B-F6CED2020A8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F204B3A-55D3-440F-AEE9-F21E3283753E}">
      <dgm:prSet custT="1"/>
      <dgm:spPr/>
      <dgm:t>
        <a:bodyPr/>
        <a:lstStyle/>
        <a:p>
          <a:pPr>
            <a:lnSpc>
              <a:spcPct val="100000"/>
            </a:lnSpc>
          </a:pPr>
          <a:r>
            <a:rPr lang="en-US" sz="1600" dirty="0"/>
            <a:t>Our primary goal for 2026 is to </a:t>
          </a:r>
          <a:r>
            <a:rPr lang="en-US" sz="1600" b="1" dirty="0"/>
            <a:t>reduce the amount of paper, plastic, glass, and metal waste per overnight stay by 1%</a:t>
          </a:r>
          <a:r>
            <a:rPr lang="en-US" sz="1600" dirty="0"/>
            <a:t> and to ensure that generated waste is </a:t>
          </a:r>
          <a:r>
            <a:rPr lang="en-US" sz="1600" b="1" dirty="0"/>
            <a:t>properly segregated and recycled</a:t>
          </a:r>
          <a:r>
            <a:rPr lang="en-US" sz="1600" dirty="0"/>
            <a:t>.</a:t>
          </a:r>
          <a:endParaRPr lang="en-US" sz="1100" dirty="0"/>
        </a:p>
      </dgm:t>
    </dgm:pt>
    <dgm:pt modelId="{17C098FF-9300-4525-B473-DBAD365B535B}" type="parTrans" cxnId="{AFFCE20F-DFC6-4D96-B0A9-12D5BD58E49F}">
      <dgm:prSet/>
      <dgm:spPr/>
      <dgm:t>
        <a:bodyPr/>
        <a:lstStyle/>
        <a:p>
          <a:endParaRPr lang="en-US"/>
        </a:p>
      </dgm:t>
    </dgm:pt>
    <dgm:pt modelId="{85678191-34DE-4393-8E53-FCA4FC7D5810}" type="sibTrans" cxnId="{AFFCE20F-DFC6-4D96-B0A9-12D5BD58E49F}">
      <dgm:prSet/>
      <dgm:spPr/>
      <dgm:t>
        <a:bodyPr/>
        <a:lstStyle/>
        <a:p>
          <a:endParaRPr lang="en-US"/>
        </a:p>
      </dgm:t>
    </dgm:pt>
    <dgm:pt modelId="{E2620DC4-153B-4B7D-8B49-4EC46FD49006}">
      <dgm:prSet custT="1"/>
      <dgm:spPr/>
      <dgm:t>
        <a:bodyPr/>
        <a:lstStyle/>
        <a:p>
          <a:pPr>
            <a:lnSpc>
              <a:spcPct val="100000"/>
            </a:lnSpc>
          </a:pPr>
          <a:r>
            <a:rPr lang="en-US" sz="1600" dirty="0"/>
            <a:t>Participation in and the duration of </a:t>
          </a:r>
          <a:r>
            <a:rPr lang="en-US" sz="1600" b="1" dirty="0"/>
            <a:t>annual environmental trainings</a:t>
          </a:r>
          <a:r>
            <a:rPr lang="en-US" sz="1600" dirty="0"/>
            <a:t> will continue to increase to further </a:t>
          </a:r>
          <a:r>
            <a:rPr lang="en-US" sz="1600" b="1" dirty="0"/>
            <a:t>raise staff awareness</a:t>
          </a:r>
          <a:r>
            <a:rPr lang="en-US" sz="1600" dirty="0"/>
            <a:t>.</a:t>
          </a:r>
          <a:r>
            <a:rPr lang="tr-TR" sz="1800" dirty="0"/>
            <a:t>.</a:t>
          </a:r>
          <a:endParaRPr lang="en-US" sz="1800" dirty="0"/>
        </a:p>
      </dgm:t>
    </dgm:pt>
    <dgm:pt modelId="{7325FD16-BB94-4692-848D-920BEBAD2D9A}" type="parTrans" cxnId="{18A83622-0E4D-442F-964C-BD896C70356D}">
      <dgm:prSet/>
      <dgm:spPr/>
      <dgm:t>
        <a:bodyPr/>
        <a:lstStyle/>
        <a:p>
          <a:endParaRPr lang="en-US"/>
        </a:p>
      </dgm:t>
    </dgm:pt>
    <dgm:pt modelId="{67D25460-F5B3-42CE-B8A8-27F50274DB79}" type="sibTrans" cxnId="{18A83622-0E4D-442F-964C-BD896C70356D}">
      <dgm:prSet/>
      <dgm:spPr/>
      <dgm:t>
        <a:bodyPr/>
        <a:lstStyle/>
        <a:p>
          <a:endParaRPr lang="en-US"/>
        </a:p>
      </dgm:t>
    </dgm:pt>
    <dgm:pt modelId="{C1DEA2C8-692E-4098-834C-C8364591B21C}">
      <dgm:prSet custT="1"/>
      <dgm:spPr/>
      <dgm:t>
        <a:bodyPr/>
        <a:lstStyle/>
        <a:p>
          <a:pPr>
            <a:lnSpc>
              <a:spcPct val="100000"/>
            </a:lnSpc>
          </a:pPr>
          <a:r>
            <a:rPr lang="en-US" sz="1600" dirty="0"/>
            <a:t>Guests and staff will be </a:t>
          </a:r>
          <a:r>
            <a:rPr lang="en-US" sz="1600" b="1" dirty="0"/>
            <a:t>informed about waste management</a:t>
          </a:r>
          <a:r>
            <a:rPr lang="en-US" sz="1600" dirty="0"/>
            <a:t> and made aware through </a:t>
          </a:r>
          <a:r>
            <a:rPr lang="en-US" sz="1600" b="1" dirty="0"/>
            <a:t>various communication methods</a:t>
          </a:r>
          <a:r>
            <a:rPr lang="tr-TR" sz="1900" dirty="0"/>
            <a:t>.</a:t>
          </a:r>
          <a:endParaRPr lang="en-US" sz="1900" dirty="0"/>
        </a:p>
      </dgm:t>
    </dgm:pt>
    <dgm:pt modelId="{44ABDE7A-D6CD-4CDA-BCDE-D3D9F575B97C}" type="parTrans" cxnId="{8847BDD0-FB6A-4744-9665-F1542D8A3FD7}">
      <dgm:prSet/>
      <dgm:spPr/>
      <dgm:t>
        <a:bodyPr/>
        <a:lstStyle/>
        <a:p>
          <a:endParaRPr lang="en-US"/>
        </a:p>
      </dgm:t>
    </dgm:pt>
    <dgm:pt modelId="{B787D91D-666F-40C9-9813-E9C4B1FBEA21}" type="sibTrans" cxnId="{8847BDD0-FB6A-4744-9665-F1542D8A3FD7}">
      <dgm:prSet/>
      <dgm:spPr/>
      <dgm:t>
        <a:bodyPr/>
        <a:lstStyle/>
        <a:p>
          <a:endParaRPr lang="en-US"/>
        </a:p>
      </dgm:t>
    </dgm:pt>
    <dgm:pt modelId="{8FA4BFFF-BF02-4B4A-9727-15767C8CCDA5}" type="pres">
      <dgm:prSet presAssocID="{B12C38A4-0475-4A2C-963B-F6CED2020A89}" presName="root" presStyleCnt="0">
        <dgm:presLayoutVars>
          <dgm:dir/>
          <dgm:resizeHandles val="exact"/>
        </dgm:presLayoutVars>
      </dgm:prSet>
      <dgm:spPr/>
    </dgm:pt>
    <dgm:pt modelId="{D284AE9E-7EEB-4D81-8781-7360C784502A}" type="pres">
      <dgm:prSet presAssocID="{5F204B3A-55D3-440F-AEE9-F21E3283753E}" presName="compNode" presStyleCnt="0"/>
      <dgm:spPr/>
    </dgm:pt>
    <dgm:pt modelId="{8669A6D2-80DC-42C4-B083-F081172F423F}" type="pres">
      <dgm:prSet presAssocID="{5F204B3A-55D3-440F-AEE9-F21E3283753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Radyoaktif"/>
        </a:ext>
      </dgm:extLst>
    </dgm:pt>
    <dgm:pt modelId="{91343C89-270B-4A3C-BCAC-E5D7EE0F3243}" type="pres">
      <dgm:prSet presAssocID="{5F204B3A-55D3-440F-AEE9-F21E3283753E}" presName="spaceRect" presStyleCnt="0"/>
      <dgm:spPr/>
    </dgm:pt>
    <dgm:pt modelId="{7D0F72D0-1693-4851-82EA-8B57E992840A}" type="pres">
      <dgm:prSet presAssocID="{5F204B3A-55D3-440F-AEE9-F21E3283753E}" presName="textRect" presStyleLbl="revTx" presStyleIdx="0" presStyleCnt="3">
        <dgm:presLayoutVars>
          <dgm:chMax val="1"/>
          <dgm:chPref val="1"/>
        </dgm:presLayoutVars>
      </dgm:prSet>
      <dgm:spPr/>
    </dgm:pt>
    <dgm:pt modelId="{DD3ED832-D075-4869-BDC3-C974BF20011B}" type="pres">
      <dgm:prSet presAssocID="{85678191-34DE-4393-8E53-FCA4FC7D5810}" presName="sibTrans" presStyleCnt="0"/>
      <dgm:spPr/>
    </dgm:pt>
    <dgm:pt modelId="{F99093E1-D519-4DAA-AD5B-D5355CF4BF24}" type="pres">
      <dgm:prSet presAssocID="{E2620DC4-153B-4B7D-8B49-4EC46FD49006}" presName="compNode" presStyleCnt="0"/>
      <dgm:spPr/>
    </dgm:pt>
    <dgm:pt modelId="{30B2B419-85D7-40E4-BF1C-C7B759B0552E}" type="pres">
      <dgm:prSet presAssocID="{E2620DC4-153B-4B7D-8B49-4EC46FD49006}"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taplar"/>
        </a:ext>
      </dgm:extLst>
    </dgm:pt>
    <dgm:pt modelId="{F3004847-3C26-4CB7-85EF-5F3FB4B4246F}" type="pres">
      <dgm:prSet presAssocID="{E2620DC4-153B-4B7D-8B49-4EC46FD49006}" presName="spaceRect" presStyleCnt="0"/>
      <dgm:spPr/>
    </dgm:pt>
    <dgm:pt modelId="{D1BAB594-F8AD-47C6-B8CB-D2D5B11314DA}" type="pres">
      <dgm:prSet presAssocID="{E2620DC4-153B-4B7D-8B49-4EC46FD49006}" presName="textRect" presStyleLbl="revTx" presStyleIdx="1" presStyleCnt="3">
        <dgm:presLayoutVars>
          <dgm:chMax val="1"/>
          <dgm:chPref val="1"/>
        </dgm:presLayoutVars>
      </dgm:prSet>
      <dgm:spPr/>
    </dgm:pt>
    <dgm:pt modelId="{F108CF06-C502-421A-90A0-443DE26F29B8}" type="pres">
      <dgm:prSet presAssocID="{67D25460-F5B3-42CE-B8A8-27F50274DB79}" presName="sibTrans" presStyleCnt="0"/>
      <dgm:spPr/>
    </dgm:pt>
    <dgm:pt modelId="{772C3740-450D-4831-8835-F6C1E9A3B5C7}" type="pres">
      <dgm:prSet presAssocID="{C1DEA2C8-692E-4098-834C-C8364591B21C}" presName="compNode" presStyleCnt="0"/>
      <dgm:spPr/>
    </dgm:pt>
    <dgm:pt modelId="{C4867E66-5D42-4083-9D41-B9F83B094FE6}" type="pres">
      <dgm:prSet presAssocID="{C1DEA2C8-692E-4098-834C-C8364591B21C}"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ohbet"/>
        </a:ext>
      </dgm:extLst>
    </dgm:pt>
    <dgm:pt modelId="{5D2EAA6F-2A0B-4B8F-BD50-BD15C2C09A4F}" type="pres">
      <dgm:prSet presAssocID="{C1DEA2C8-692E-4098-834C-C8364591B21C}" presName="spaceRect" presStyleCnt="0"/>
      <dgm:spPr/>
    </dgm:pt>
    <dgm:pt modelId="{5A643DB0-4184-4489-BA3F-B53E3F68D068}" type="pres">
      <dgm:prSet presAssocID="{C1DEA2C8-692E-4098-834C-C8364591B21C}" presName="textRect" presStyleLbl="revTx" presStyleIdx="2" presStyleCnt="3">
        <dgm:presLayoutVars>
          <dgm:chMax val="1"/>
          <dgm:chPref val="1"/>
        </dgm:presLayoutVars>
      </dgm:prSet>
      <dgm:spPr/>
    </dgm:pt>
  </dgm:ptLst>
  <dgm:cxnLst>
    <dgm:cxn modelId="{AFFCE20F-DFC6-4D96-B0A9-12D5BD58E49F}" srcId="{B12C38A4-0475-4A2C-963B-F6CED2020A89}" destId="{5F204B3A-55D3-440F-AEE9-F21E3283753E}" srcOrd="0" destOrd="0" parTransId="{17C098FF-9300-4525-B473-DBAD365B535B}" sibTransId="{85678191-34DE-4393-8E53-FCA4FC7D5810}"/>
    <dgm:cxn modelId="{18A83622-0E4D-442F-964C-BD896C70356D}" srcId="{B12C38A4-0475-4A2C-963B-F6CED2020A89}" destId="{E2620DC4-153B-4B7D-8B49-4EC46FD49006}" srcOrd="1" destOrd="0" parTransId="{7325FD16-BB94-4692-848D-920BEBAD2D9A}" sibTransId="{67D25460-F5B3-42CE-B8A8-27F50274DB79}"/>
    <dgm:cxn modelId="{D5BA6C2E-CB54-4DD8-894A-6587D89EC9CA}" type="presOf" srcId="{B12C38A4-0475-4A2C-963B-F6CED2020A89}" destId="{8FA4BFFF-BF02-4B4A-9727-15767C8CCDA5}" srcOrd="0" destOrd="0" presId="urn:microsoft.com/office/officeart/2018/2/layout/IconLabelList"/>
    <dgm:cxn modelId="{C3FF2A35-8CCA-4AAA-875E-EB9D03F2E309}" type="presOf" srcId="{5F204B3A-55D3-440F-AEE9-F21E3283753E}" destId="{7D0F72D0-1693-4851-82EA-8B57E992840A}" srcOrd="0" destOrd="0" presId="urn:microsoft.com/office/officeart/2018/2/layout/IconLabelList"/>
    <dgm:cxn modelId="{F95D008B-A800-4F9F-9A32-45864191E2F2}" type="presOf" srcId="{C1DEA2C8-692E-4098-834C-C8364591B21C}" destId="{5A643DB0-4184-4489-BA3F-B53E3F68D068}" srcOrd="0" destOrd="0" presId="urn:microsoft.com/office/officeart/2018/2/layout/IconLabelList"/>
    <dgm:cxn modelId="{8847BDD0-FB6A-4744-9665-F1542D8A3FD7}" srcId="{B12C38A4-0475-4A2C-963B-F6CED2020A89}" destId="{C1DEA2C8-692E-4098-834C-C8364591B21C}" srcOrd="2" destOrd="0" parTransId="{44ABDE7A-D6CD-4CDA-BCDE-D3D9F575B97C}" sibTransId="{B787D91D-666F-40C9-9813-E9C4B1FBEA21}"/>
    <dgm:cxn modelId="{D4D51EFE-9385-49E9-B14B-0587385E2DCE}" type="presOf" srcId="{E2620DC4-153B-4B7D-8B49-4EC46FD49006}" destId="{D1BAB594-F8AD-47C6-B8CB-D2D5B11314DA}" srcOrd="0" destOrd="0" presId="urn:microsoft.com/office/officeart/2018/2/layout/IconLabelList"/>
    <dgm:cxn modelId="{33D8DE93-A5B9-4718-AFCB-1832E82E182A}" type="presParOf" srcId="{8FA4BFFF-BF02-4B4A-9727-15767C8CCDA5}" destId="{D284AE9E-7EEB-4D81-8781-7360C784502A}" srcOrd="0" destOrd="0" presId="urn:microsoft.com/office/officeart/2018/2/layout/IconLabelList"/>
    <dgm:cxn modelId="{17DB9D78-1897-4E8B-8361-38CB04F77C9E}" type="presParOf" srcId="{D284AE9E-7EEB-4D81-8781-7360C784502A}" destId="{8669A6D2-80DC-42C4-B083-F081172F423F}" srcOrd="0" destOrd="0" presId="urn:microsoft.com/office/officeart/2018/2/layout/IconLabelList"/>
    <dgm:cxn modelId="{FBC89CEC-535D-44AA-B0AF-E2D06E111F74}" type="presParOf" srcId="{D284AE9E-7EEB-4D81-8781-7360C784502A}" destId="{91343C89-270B-4A3C-BCAC-E5D7EE0F3243}" srcOrd="1" destOrd="0" presId="urn:microsoft.com/office/officeart/2018/2/layout/IconLabelList"/>
    <dgm:cxn modelId="{33845162-DB29-4157-8D82-48066D96FAAA}" type="presParOf" srcId="{D284AE9E-7EEB-4D81-8781-7360C784502A}" destId="{7D0F72D0-1693-4851-82EA-8B57E992840A}" srcOrd="2" destOrd="0" presId="urn:microsoft.com/office/officeart/2018/2/layout/IconLabelList"/>
    <dgm:cxn modelId="{33ABDCD8-7083-4877-8B74-67DF633E459E}" type="presParOf" srcId="{8FA4BFFF-BF02-4B4A-9727-15767C8CCDA5}" destId="{DD3ED832-D075-4869-BDC3-C974BF20011B}" srcOrd="1" destOrd="0" presId="urn:microsoft.com/office/officeart/2018/2/layout/IconLabelList"/>
    <dgm:cxn modelId="{EF1F639B-CDA4-42C5-BDFA-FEB7D0CA2FAE}" type="presParOf" srcId="{8FA4BFFF-BF02-4B4A-9727-15767C8CCDA5}" destId="{F99093E1-D519-4DAA-AD5B-D5355CF4BF24}" srcOrd="2" destOrd="0" presId="urn:microsoft.com/office/officeart/2018/2/layout/IconLabelList"/>
    <dgm:cxn modelId="{02FC8ACC-FE10-47D0-842F-90DB6E264A51}" type="presParOf" srcId="{F99093E1-D519-4DAA-AD5B-D5355CF4BF24}" destId="{30B2B419-85D7-40E4-BF1C-C7B759B0552E}" srcOrd="0" destOrd="0" presId="urn:microsoft.com/office/officeart/2018/2/layout/IconLabelList"/>
    <dgm:cxn modelId="{6E2DA07F-FC15-4C3B-BF12-2E50A67BC00C}" type="presParOf" srcId="{F99093E1-D519-4DAA-AD5B-D5355CF4BF24}" destId="{F3004847-3C26-4CB7-85EF-5F3FB4B4246F}" srcOrd="1" destOrd="0" presId="urn:microsoft.com/office/officeart/2018/2/layout/IconLabelList"/>
    <dgm:cxn modelId="{11605EC7-3459-4862-9A80-37482C57CA4F}" type="presParOf" srcId="{F99093E1-D519-4DAA-AD5B-D5355CF4BF24}" destId="{D1BAB594-F8AD-47C6-B8CB-D2D5B11314DA}" srcOrd="2" destOrd="0" presId="urn:microsoft.com/office/officeart/2018/2/layout/IconLabelList"/>
    <dgm:cxn modelId="{4B0C2527-649C-48C6-9EF6-53D805808D89}" type="presParOf" srcId="{8FA4BFFF-BF02-4B4A-9727-15767C8CCDA5}" destId="{F108CF06-C502-421A-90A0-443DE26F29B8}" srcOrd="3" destOrd="0" presId="urn:microsoft.com/office/officeart/2018/2/layout/IconLabelList"/>
    <dgm:cxn modelId="{767B41BC-1571-4B26-B2CA-8286F4371779}" type="presParOf" srcId="{8FA4BFFF-BF02-4B4A-9727-15767C8CCDA5}" destId="{772C3740-450D-4831-8835-F6C1E9A3B5C7}" srcOrd="4" destOrd="0" presId="urn:microsoft.com/office/officeart/2018/2/layout/IconLabelList"/>
    <dgm:cxn modelId="{393D54B7-311F-453A-9494-E9F561708904}" type="presParOf" srcId="{772C3740-450D-4831-8835-F6C1E9A3B5C7}" destId="{C4867E66-5D42-4083-9D41-B9F83B094FE6}" srcOrd="0" destOrd="0" presId="urn:microsoft.com/office/officeart/2018/2/layout/IconLabelList"/>
    <dgm:cxn modelId="{1D128D62-592C-479C-9E82-ED6C3DFBD9F4}" type="presParOf" srcId="{772C3740-450D-4831-8835-F6C1E9A3B5C7}" destId="{5D2EAA6F-2A0B-4B8F-BD50-BD15C2C09A4F}" srcOrd="1" destOrd="0" presId="urn:microsoft.com/office/officeart/2018/2/layout/IconLabelList"/>
    <dgm:cxn modelId="{2B7BB3D4-E9C3-4D67-84D0-D015595CBB24}" type="presParOf" srcId="{772C3740-450D-4831-8835-F6C1E9A3B5C7}" destId="{5A643DB0-4184-4489-BA3F-B53E3F68D06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E8CBC-D473-4161-B0AE-161D7E75EAD8}">
      <dsp:nvSpPr>
        <dsp:cNvPr id="0" name=""/>
        <dsp:cNvSpPr/>
      </dsp:nvSpPr>
      <dsp:spPr>
        <a:xfrm>
          <a:off x="2207053" y="276116"/>
          <a:ext cx="2345349" cy="120424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mj-lt"/>
              <a:ea typeface="Calibri" panose="020F0502020204030204" pitchFamily="34" charset="0"/>
              <a:cs typeface="Calibri" panose="020F0502020204030204" pitchFamily="34" charset="0"/>
            </a:rPr>
            <a:t>SUSTAİNABİLİTY TEAM LEADER</a:t>
          </a:r>
        </a:p>
        <a:p>
          <a:pPr marL="0" lvl="0" indent="0" algn="ctr" defTabSz="800100">
            <a:lnSpc>
              <a:spcPct val="90000"/>
            </a:lnSpc>
            <a:spcBef>
              <a:spcPct val="0"/>
            </a:spcBef>
            <a:spcAft>
              <a:spcPct val="35000"/>
            </a:spcAft>
            <a:buNone/>
          </a:pPr>
          <a:r>
            <a:rPr lang="tr-TR" sz="1600" kern="1200" dirty="0">
              <a:solidFill>
                <a:srgbClr val="FF0000"/>
              </a:solidFill>
              <a:latin typeface="Calibri" panose="020F0502020204030204" pitchFamily="34" charset="0"/>
              <a:ea typeface="Calibri" panose="020F0502020204030204" pitchFamily="34" charset="0"/>
              <a:cs typeface="Calibri" panose="020F0502020204030204" pitchFamily="34" charset="0"/>
            </a:rPr>
            <a:t>Mehmet DUMAN</a:t>
          </a:r>
        </a:p>
      </dsp:txBody>
      <dsp:txXfrm>
        <a:off x="2265839" y="334902"/>
        <a:ext cx="2227777" cy="1086672"/>
      </dsp:txXfrm>
    </dsp:sp>
    <dsp:sp modelId="{D73FC024-6086-46FB-B002-8D34A640DBE0}">
      <dsp:nvSpPr>
        <dsp:cNvPr id="0" name=""/>
        <dsp:cNvSpPr/>
      </dsp:nvSpPr>
      <dsp:spPr>
        <a:xfrm>
          <a:off x="823977" y="873550"/>
          <a:ext cx="4810606" cy="4810606"/>
        </a:xfrm>
        <a:custGeom>
          <a:avLst/>
          <a:gdLst/>
          <a:ahLst/>
          <a:cxnLst/>
          <a:rect l="0" t="0" r="0" b="0"/>
          <a:pathLst>
            <a:path>
              <a:moveTo>
                <a:pt x="3813725" y="455474"/>
              </a:moveTo>
              <a:arcTo wR="2405303" hR="2405303" stAng="18350505" swAng="445838"/>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4D3ABEF-6433-4240-A6A8-51050932CC21}">
      <dsp:nvSpPr>
        <dsp:cNvPr id="0" name=""/>
        <dsp:cNvSpPr/>
      </dsp:nvSpPr>
      <dsp:spPr>
        <a:xfrm>
          <a:off x="4222045" y="1600193"/>
          <a:ext cx="2358151" cy="1384929"/>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mj-lt"/>
              <a:ea typeface="Calibri" panose="020F0502020204030204" pitchFamily="34" charset="0"/>
              <a:cs typeface="Calibri" panose="020F0502020204030204" pitchFamily="34" charset="0"/>
            </a:rPr>
            <a:t>ENERGY AND WATER MANAGEMENT REPRESENTATİVE</a:t>
          </a:r>
        </a:p>
        <a:p>
          <a:pPr marL="0" lvl="0" indent="0" algn="ctr" defTabSz="800100">
            <a:lnSpc>
              <a:spcPct val="90000"/>
            </a:lnSpc>
            <a:spcBef>
              <a:spcPct val="0"/>
            </a:spcBef>
            <a:spcAft>
              <a:spcPct val="35000"/>
            </a:spcAft>
            <a:buNone/>
          </a:pPr>
          <a:r>
            <a:rPr lang="tr-TR" sz="1600" kern="1200" dirty="0">
              <a:solidFill>
                <a:srgbClr val="FF0000"/>
              </a:solidFill>
              <a:latin typeface="Calibri" panose="020F0502020204030204" pitchFamily="34" charset="0"/>
              <a:ea typeface="Calibri" panose="020F0502020204030204" pitchFamily="34" charset="0"/>
              <a:cs typeface="Calibri" panose="020F0502020204030204" pitchFamily="34" charset="0"/>
            </a:rPr>
            <a:t>Metin BEKİR</a:t>
          </a:r>
        </a:p>
      </dsp:txBody>
      <dsp:txXfrm>
        <a:off x="4289652" y="1667800"/>
        <a:ext cx="2222937" cy="1249715"/>
      </dsp:txXfrm>
    </dsp:sp>
    <dsp:sp modelId="{E8876A98-7CEE-46BC-B18B-10CAA72DD9B4}">
      <dsp:nvSpPr>
        <dsp:cNvPr id="0" name=""/>
        <dsp:cNvSpPr/>
      </dsp:nvSpPr>
      <dsp:spPr>
        <a:xfrm>
          <a:off x="906969" y="1402472"/>
          <a:ext cx="4810606" cy="4810606"/>
        </a:xfrm>
        <a:custGeom>
          <a:avLst/>
          <a:gdLst/>
          <a:ahLst/>
          <a:cxnLst/>
          <a:rect l="0" t="0" r="0" b="0"/>
          <a:pathLst>
            <a:path>
              <a:moveTo>
                <a:pt x="4742954" y="1838846"/>
              </a:moveTo>
              <a:arcTo wR="2405303" hR="2405303" stAng="20782722" swAng="1173733"/>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C068F0-2791-4E1B-893E-ADCC5F8C050C}">
      <dsp:nvSpPr>
        <dsp:cNvPr id="0" name=""/>
        <dsp:cNvSpPr/>
      </dsp:nvSpPr>
      <dsp:spPr>
        <a:xfrm>
          <a:off x="4000376" y="4320974"/>
          <a:ext cx="2210622" cy="155641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Calibri" panose="020F0502020204030204" pitchFamily="34" charset="0"/>
              <a:ea typeface="Calibri" panose="020F0502020204030204" pitchFamily="34" charset="0"/>
              <a:cs typeface="Calibri" panose="020F0502020204030204" pitchFamily="34" charset="0"/>
            </a:rPr>
            <a:t>ACCESSİBİLTY</a:t>
          </a:r>
        </a:p>
        <a:p>
          <a:pPr marL="0" lvl="0" indent="0" algn="ctr" defTabSz="800100">
            <a:lnSpc>
              <a:spcPct val="90000"/>
            </a:lnSpc>
            <a:spcBef>
              <a:spcPct val="0"/>
            </a:spcBef>
            <a:spcAft>
              <a:spcPct val="35000"/>
            </a:spcAft>
            <a:buNone/>
          </a:pPr>
          <a:r>
            <a:rPr lang="tr-TR" sz="1600" kern="1200" dirty="0">
              <a:solidFill>
                <a:srgbClr val="FF0000"/>
              </a:solidFill>
              <a:latin typeface="Calibri" panose="020F0502020204030204" pitchFamily="34" charset="0"/>
              <a:ea typeface="Calibri" panose="020F0502020204030204" pitchFamily="34" charset="0"/>
              <a:cs typeface="Calibri" panose="020F0502020204030204" pitchFamily="34" charset="0"/>
            </a:rPr>
            <a:t>Mehmet DUMAN</a:t>
          </a:r>
        </a:p>
      </dsp:txBody>
      <dsp:txXfrm>
        <a:off x="4076354" y="4396952"/>
        <a:ext cx="2058666" cy="1404457"/>
      </dsp:txXfrm>
    </dsp:sp>
    <dsp:sp modelId="{BF8FA170-1F50-405A-A4C2-F6519E41AE54}">
      <dsp:nvSpPr>
        <dsp:cNvPr id="0" name=""/>
        <dsp:cNvSpPr/>
      </dsp:nvSpPr>
      <dsp:spPr>
        <a:xfrm>
          <a:off x="2156771" y="996681"/>
          <a:ext cx="4810606" cy="4810606"/>
        </a:xfrm>
        <a:custGeom>
          <a:avLst/>
          <a:gdLst/>
          <a:ahLst/>
          <a:cxnLst/>
          <a:rect l="0" t="0" r="0" b="0"/>
          <a:pathLst>
            <a:path>
              <a:moveTo>
                <a:pt x="1691602" y="4702283"/>
              </a:moveTo>
              <a:arcTo wR="2405303" hR="2405303" stAng="6435641" swAng="681181"/>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02763BF-3620-4714-89D2-1C3C66BF16EA}">
      <dsp:nvSpPr>
        <dsp:cNvPr id="0" name=""/>
        <dsp:cNvSpPr/>
      </dsp:nvSpPr>
      <dsp:spPr>
        <a:xfrm>
          <a:off x="968807" y="4333342"/>
          <a:ext cx="2305516" cy="1581196"/>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mj-lt"/>
              <a:ea typeface="Calibri" panose="020F0502020204030204" pitchFamily="34" charset="0"/>
              <a:cs typeface="Calibri" panose="020F0502020204030204" pitchFamily="34" charset="0"/>
            </a:rPr>
            <a:t>EMPLOYEE AND GUEST REPRESENTATİVE</a:t>
          </a:r>
        </a:p>
        <a:p>
          <a:pPr marL="0" lvl="0" indent="0" algn="ctr" defTabSz="800100">
            <a:lnSpc>
              <a:spcPct val="90000"/>
            </a:lnSpc>
            <a:spcBef>
              <a:spcPct val="0"/>
            </a:spcBef>
            <a:spcAft>
              <a:spcPct val="35000"/>
            </a:spcAft>
            <a:buNone/>
          </a:pPr>
          <a:r>
            <a:rPr lang="tr-TR" sz="1600" b="0" kern="1200" dirty="0">
              <a:solidFill>
                <a:srgbClr val="FF0000"/>
              </a:solidFill>
              <a:latin typeface="Calibri" panose="020F0502020204030204" pitchFamily="34" charset="0"/>
              <a:ea typeface="Calibri" panose="020F0502020204030204" pitchFamily="34" charset="0"/>
              <a:cs typeface="Calibri" panose="020F0502020204030204" pitchFamily="34" charset="0"/>
            </a:rPr>
            <a:t>Deniz URUN</a:t>
          </a:r>
        </a:p>
      </dsp:txBody>
      <dsp:txXfrm>
        <a:off x="1045995" y="4410530"/>
        <a:ext cx="2151140" cy="1426820"/>
      </dsp:txXfrm>
    </dsp:sp>
    <dsp:sp modelId="{63F18547-59CF-4058-A856-A139A400F444}">
      <dsp:nvSpPr>
        <dsp:cNvPr id="0" name=""/>
        <dsp:cNvSpPr/>
      </dsp:nvSpPr>
      <dsp:spPr>
        <a:xfrm>
          <a:off x="839100" y="473645"/>
          <a:ext cx="4810606" cy="4810606"/>
        </a:xfrm>
        <a:custGeom>
          <a:avLst/>
          <a:gdLst/>
          <a:ahLst/>
          <a:cxnLst/>
          <a:rect l="0" t="0" r="0" b="0"/>
          <a:pathLst>
            <a:path>
              <a:moveTo>
                <a:pt x="333929" y="3627961"/>
              </a:moveTo>
              <a:arcTo wR="2405303" hR="2405303" stAng="8966889" swAng="1226617"/>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C371CC9-CF30-42C9-8A2E-07D325D376C5}">
      <dsp:nvSpPr>
        <dsp:cNvPr id="0" name=""/>
        <dsp:cNvSpPr/>
      </dsp:nvSpPr>
      <dsp:spPr>
        <a:xfrm>
          <a:off x="-294451" y="1771238"/>
          <a:ext cx="2531358" cy="1252691"/>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t>ENVİRONMENTAL REPRESENTATİVE</a:t>
          </a:r>
        </a:p>
        <a:p>
          <a:pPr marL="0" lvl="0" indent="0" algn="ctr" defTabSz="800100">
            <a:lnSpc>
              <a:spcPct val="90000"/>
            </a:lnSpc>
            <a:spcBef>
              <a:spcPct val="0"/>
            </a:spcBef>
            <a:spcAft>
              <a:spcPct val="35000"/>
            </a:spcAft>
            <a:buNone/>
          </a:pPr>
          <a:r>
            <a:rPr lang="tr-TR" sz="1600" b="0" kern="1200" dirty="0" err="1">
              <a:solidFill>
                <a:srgbClr val="FF0000"/>
              </a:solidFill>
              <a:latin typeface="Calibri" panose="020F0502020204030204" pitchFamily="34" charset="0"/>
              <a:ea typeface="Calibri" panose="020F0502020204030204" pitchFamily="34" charset="0"/>
              <a:cs typeface="Calibri" panose="020F0502020204030204" pitchFamily="34" charset="0"/>
            </a:rPr>
            <a:t>Ö.Doğan</a:t>
          </a:r>
          <a:r>
            <a:rPr lang="tr-TR" sz="1600" b="0" kern="1200" dirty="0">
              <a:solidFill>
                <a:srgbClr val="FF0000"/>
              </a:solidFill>
              <a:latin typeface="Calibri" panose="020F0502020204030204" pitchFamily="34" charset="0"/>
              <a:ea typeface="Calibri" panose="020F0502020204030204" pitchFamily="34" charset="0"/>
              <a:cs typeface="Calibri" panose="020F0502020204030204" pitchFamily="34" charset="0"/>
            </a:rPr>
            <a:t> İLİNGİ</a:t>
          </a:r>
        </a:p>
      </dsp:txBody>
      <dsp:txXfrm>
        <a:off x="-233300" y="1832389"/>
        <a:ext cx="2409056" cy="1130389"/>
      </dsp:txXfrm>
    </dsp:sp>
    <dsp:sp modelId="{1CA688EE-FF0F-4718-9725-8C9813FB77F6}">
      <dsp:nvSpPr>
        <dsp:cNvPr id="0" name=""/>
        <dsp:cNvSpPr/>
      </dsp:nvSpPr>
      <dsp:spPr>
        <a:xfrm>
          <a:off x="698044" y="954519"/>
          <a:ext cx="4810606" cy="4810606"/>
        </a:xfrm>
        <a:custGeom>
          <a:avLst/>
          <a:gdLst/>
          <a:ahLst/>
          <a:cxnLst/>
          <a:rect l="0" t="0" r="0" b="0"/>
          <a:pathLst>
            <a:path>
              <a:moveTo>
                <a:pt x="753965" y="656427"/>
              </a:moveTo>
              <a:arcTo wR="2405303" hR="2405303" stAng="13598588" swAng="970195"/>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0F5C3-1722-49AC-9AF7-E035A0759C65}">
      <dsp:nvSpPr>
        <dsp:cNvPr id="0" name=""/>
        <dsp:cNvSpPr/>
      </dsp:nvSpPr>
      <dsp:spPr>
        <a:xfrm>
          <a:off x="82414" y="6143"/>
          <a:ext cx="5968008" cy="4732600"/>
        </a:xfrm>
        <a:prstGeom prst="downArrow">
          <a:avLst>
            <a:gd name="adj1" fmla="val 50000"/>
            <a:gd name="adj2" fmla="val 35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Achieve </a:t>
          </a:r>
          <a:r>
            <a:rPr lang="en-US" sz="2000" b="1" kern="1200" dirty="0">
              <a:solidFill>
                <a:schemeClr val="tx1"/>
              </a:solidFill>
            </a:rPr>
            <a:t>1% per capita water savings</a:t>
          </a:r>
          <a:r>
            <a:rPr lang="en-US" sz="2000" kern="1200" dirty="0">
              <a:solidFill>
                <a:schemeClr val="tx1"/>
              </a:solidFill>
            </a:rPr>
            <a:t> by 2026.</a:t>
          </a:r>
        </a:p>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tx1"/>
              </a:solidFill>
            </a:rPr>
            <a:t>Continue </a:t>
          </a:r>
          <a:r>
            <a:rPr lang="en-US" sz="2000" b="1" kern="1200" dirty="0">
              <a:solidFill>
                <a:schemeClr val="tx1"/>
              </a:solidFill>
            </a:rPr>
            <a:t>annual energy-saving trainings</a:t>
          </a:r>
          <a:r>
            <a:rPr lang="en-US" sz="2000" kern="1200" dirty="0">
              <a:solidFill>
                <a:schemeClr val="tx1"/>
              </a:solidFill>
            </a:rPr>
            <a:t> to raise staff awareness.</a:t>
          </a:r>
        </a:p>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tx1"/>
              </a:solidFill>
            </a:rPr>
            <a:t>Prefer </a:t>
          </a:r>
          <a:r>
            <a:rPr lang="en-US" sz="2000" b="1" kern="1200" dirty="0">
              <a:solidFill>
                <a:schemeClr val="tx1"/>
              </a:solidFill>
            </a:rPr>
            <a:t>energy-efficient devices</a:t>
          </a:r>
          <a:r>
            <a:rPr lang="en-US" sz="2000" kern="1200" dirty="0">
              <a:solidFill>
                <a:schemeClr val="tx1"/>
              </a:solidFill>
            </a:rPr>
            <a:t> when purchasing new equipment.</a:t>
          </a:r>
        </a:p>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tx1"/>
              </a:solidFill>
            </a:rPr>
            <a:t>Replace showerheads with </a:t>
          </a:r>
          <a:r>
            <a:rPr lang="en-US" sz="2000" b="1" kern="1200" dirty="0">
              <a:solidFill>
                <a:schemeClr val="tx1"/>
              </a:solidFill>
            </a:rPr>
            <a:t>water-saving models</a:t>
          </a:r>
          <a:r>
            <a:rPr lang="en-US" sz="2000" kern="1200" dirty="0">
              <a:solidFill>
                <a:schemeClr val="tx1"/>
              </a:solidFill>
            </a:rPr>
            <a:t>.</a:t>
          </a:r>
          <a:endPar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574416" y="6143"/>
        <a:ext cx="2984004" cy="3904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0F5C3-1722-49AC-9AF7-E035A0759C65}">
      <dsp:nvSpPr>
        <dsp:cNvPr id="0" name=""/>
        <dsp:cNvSpPr/>
      </dsp:nvSpPr>
      <dsp:spPr>
        <a:xfrm>
          <a:off x="114295" y="0"/>
          <a:ext cx="6436622" cy="5130004"/>
        </a:xfrm>
        <a:prstGeom prst="downArrow">
          <a:avLst>
            <a:gd name="adj1" fmla="val 50000"/>
            <a:gd name="adj2" fmla="val 35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Achieve </a:t>
          </a:r>
          <a:r>
            <a:rPr lang="en-US" sz="2000" b="1" kern="1200" dirty="0">
              <a:solidFill>
                <a:schemeClr val="tx1"/>
              </a:solidFill>
            </a:rPr>
            <a:t>1% per capita energy savings</a:t>
          </a:r>
          <a:r>
            <a:rPr lang="en-US" sz="2000" kern="1200" dirty="0">
              <a:solidFill>
                <a:schemeClr val="tx1"/>
              </a:solidFill>
            </a:rPr>
            <a:t> by the end of 2026 and continue increasing this in the following years.</a:t>
          </a:r>
        </a:p>
        <a:p>
          <a:pPr marL="0" lvl="0" indent="0" algn="ctr" defTabSz="889000">
            <a:lnSpc>
              <a:spcPct val="90000"/>
            </a:lnSpc>
            <a:spcBef>
              <a:spcPct val="0"/>
            </a:spcBef>
            <a:spcAft>
              <a:spcPct val="35000"/>
            </a:spcAft>
            <a:buNone/>
          </a:pPr>
          <a:r>
            <a:rPr lang="en-US" sz="2000" kern="1200" dirty="0">
              <a:solidFill>
                <a:schemeClr val="tx1"/>
              </a:solidFill>
            </a:rPr>
            <a:t>Continue purchasing </a:t>
          </a:r>
          <a:r>
            <a:rPr lang="en-US" sz="2000" b="1" kern="1200" dirty="0">
              <a:solidFill>
                <a:schemeClr val="tx1"/>
              </a:solidFill>
            </a:rPr>
            <a:t>high energy-efficiency devices</a:t>
          </a:r>
          <a:r>
            <a:rPr lang="en-US" sz="2000" kern="1200" dirty="0">
              <a:solidFill>
                <a:schemeClr val="tx1"/>
              </a:solidFill>
            </a:rPr>
            <a:t>.</a:t>
          </a:r>
        </a:p>
        <a:p>
          <a:pPr marL="0" lvl="0" indent="0" algn="ctr" defTabSz="889000">
            <a:lnSpc>
              <a:spcPct val="90000"/>
            </a:lnSpc>
            <a:spcBef>
              <a:spcPct val="0"/>
            </a:spcBef>
            <a:spcAft>
              <a:spcPct val="35000"/>
            </a:spcAft>
            <a:buNone/>
          </a:pPr>
          <a:r>
            <a:rPr lang="en-US" sz="2000" kern="1200" dirty="0">
              <a:solidFill>
                <a:schemeClr val="tx1"/>
              </a:solidFill>
            </a:rPr>
            <a:t>Replace </a:t>
          </a:r>
          <a:r>
            <a:rPr lang="en-US" sz="2000" b="1" kern="1200" dirty="0">
              <a:solidFill>
                <a:schemeClr val="tx1"/>
              </a:solidFill>
            </a:rPr>
            <a:t>older devices</a:t>
          </a:r>
          <a:r>
            <a:rPr lang="en-US" sz="2000" kern="1200" dirty="0">
              <a:solidFill>
                <a:schemeClr val="tx1"/>
              </a:solidFill>
            </a:rPr>
            <a:t> with energy-efficient models.</a:t>
          </a:r>
        </a:p>
        <a:p>
          <a:pPr marL="0" lvl="0" indent="0" algn="ctr" defTabSz="889000">
            <a:lnSpc>
              <a:spcPct val="90000"/>
            </a:lnSpc>
            <a:spcBef>
              <a:spcPct val="0"/>
            </a:spcBef>
            <a:spcAft>
              <a:spcPct val="35000"/>
            </a:spcAft>
            <a:buNone/>
          </a:pPr>
          <a:r>
            <a:rPr lang="en-US" sz="2000" kern="1200" dirty="0">
              <a:solidFill>
                <a:schemeClr val="tx1"/>
              </a:solidFill>
            </a:rPr>
            <a:t>Continue </a:t>
          </a:r>
          <a:r>
            <a:rPr lang="en-US" sz="2000" b="1" kern="1200" dirty="0">
              <a:solidFill>
                <a:schemeClr val="tx1"/>
              </a:solidFill>
            </a:rPr>
            <a:t>annual energy-saving trainings</a:t>
          </a:r>
          <a:r>
            <a:rPr lang="en-US" sz="2000" kern="1200" dirty="0">
              <a:solidFill>
                <a:schemeClr val="tx1"/>
              </a:solidFill>
            </a:rPr>
            <a:t> to inform and educate staff.</a:t>
          </a:r>
        </a:p>
      </dsp:txBody>
      <dsp:txXfrm>
        <a:off x="1723451" y="0"/>
        <a:ext cx="3218311" cy="4232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9A6D2-80DC-42C4-B083-F081172F423F}">
      <dsp:nvSpPr>
        <dsp:cNvPr id="0" name=""/>
        <dsp:cNvSpPr/>
      </dsp:nvSpPr>
      <dsp:spPr>
        <a:xfrm>
          <a:off x="456355" y="557053"/>
          <a:ext cx="741972" cy="74197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F72D0-1693-4851-82EA-8B57E992840A}">
      <dsp:nvSpPr>
        <dsp:cNvPr id="0" name=""/>
        <dsp:cNvSpPr/>
      </dsp:nvSpPr>
      <dsp:spPr>
        <a:xfrm>
          <a:off x="2927" y="1921037"/>
          <a:ext cx="1648828" cy="278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Our primary goal for 2026 is to </a:t>
          </a:r>
          <a:r>
            <a:rPr lang="en-US" sz="1600" b="1" kern="1200" dirty="0"/>
            <a:t>reduce the amount of paper, plastic, glass, and metal waste per overnight stay by 1%</a:t>
          </a:r>
          <a:r>
            <a:rPr lang="en-US" sz="1600" kern="1200" dirty="0"/>
            <a:t> and to ensure that generated waste is </a:t>
          </a:r>
          <a:r>
            <a:rPr lang="en-US" sz="1600" b="1" kern="1200" dirty="0"/>
            <a:t>properly segregated and recycled</a:t>
          </a:r>
          <a:r>
            <a:rPr lang="en-US" sz="1600" kern="1200" dirty="0"/>
            <a:t>.</a:t>
          </a:r>
          <a:endParaRPr lang="en-US" sz="1100" kern="1200" dirty="0"/>
        </a:p>
      </dsp:txBody>
      <dsp:txXfrm>
        <a:off x="2927" y="1921037"/>
        <a:ext cx="1648828" cy="2782397"/>
      </dsp:txXfrm>
    </dsp:sp>
    <dsp:sp modelId="{30B2B419-85D7-40E4-BF1C-C7B759B0552E}">
      <dsp:nvSpPr>
        <dsp:cNvPr id="0" name=""/>
        <dsp:cNvSpPr/>
      </dsp:nvSpPr>
      <dsp:spPr>
        <a:xfrm>
          <a:off x="2393728" y="557053"/>
          <a:ext cx="741972" cy="74197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AB594-F8AD-47C6-B8CB-D2D5B11314DA}">
      <dsp:nvSpPr>
        <dsp:cNvPr id="0" name=""/>
        <dsp:cNvSpPr/>
      </dsp:nvSpPr>
      <dsp:spPr>
        <a:xfrm>
          <a:off x="1940300" y="1921037"/>
          <a:ext cx="1648828" cy="278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Participation in and the duration of </a:t>
          </a:r>
          <a:r>
            <a:rPr lang="en-US" sz="1600" b="1" kern="1200" dirty="0"/>
            <a:t>annual environmental trainings</a:t>
          </a:r>
          <a:r>
            <a:rPr lang="en-US" sz="1600" kern="1200" dirty="0"/>
            <a:t> will continue to increase to further </a:t>
          </a:r>
          <a:r>
            <a:rPr lang="en-US" sz="1600" b="1" kern="1200" dirty="0"/>
            <a:t>raise staff awareness</a:t>
          </a:r>
          <a:r>
            <a:rPr lang="en-US" sz="1600" kern="1200" dirty="0"/>
            <a:t>.</a:t>
          </a:r>
          <a:r>
            <a:rPr lang="tr-TR" sz="1800" kern="1200" dirty="0"/>
            <a:t>.</a:t>
          </a:r>
          <a:endParaRPr lang="en-US" sz="1800" kern="1200" dirty="0"/>
        </a:p>
      </dsp:txBody>
      <dsp:txXfrm>
        <a:off x="1940300" y="1921037"/>
        <a:ext cx="1648828" cy="2782397"/>
      </dsp:txXfrm>
    </dsp:sp>
    <dsp:sp modelId="{C4867E66-5D42-4083-9D41-B9F83B094FE6}">
      <dsp:nvSpPr>
        <dsp:cNvPr id="0" name=""/>
        <dsp:cNvSpPr/>
      </dsp:nvSpPr>
      <dsp:spPr>
        <a:xfrm>
          <a:off x="4331101" y="557053"/>
          <a:ext cx="741972" cy="74197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43DB0-4184-4489-BA3F-B53E3F68D068}">
      <dsp:nvSpPr>
        <dsp:cNvPr id="0" name=""/>
        <dsp:cNvSpPr/>
      </dsp:nvSpPr>
      <dsp:spPr>
        <a:xfrm>
          <a:off x="3877673" y="1921037"/>
          <a:ext cx="1648828" cy="278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Guests and staff will be </a:t>
          </a:r>
          <a:r>
            <a:rPr lang="en-US" sz="1600" b="1" kern="1200" dirty="0"/>
            <a:t>informed about waste management</a:t>
          </a:r>
          <a:r>
            <a:rPr lang="en-US" sz="1600" kern="1200" dirty="0"/>
            <a:t> and made aware through </a:t>
          </a:r>
          <a:r>
            <a:rPr lang="en-US" sz="1600" b="1" kern="1200" dirty="0"/>
            <a:t>various communication methods</a:t>
          </a:r>
          <a:r>
            <a:rPr lang="tr-TR" sz="1900" kern="1200" dirty="0"/>
            <a:t>.</a:t>
          </a:r>
          <a:endParaRPr lang="en-US" sz="1900" kern="1200" dirty="0"/>
        </a:p>
      </dsp:txBody>
      <dsp:txXfrm>
        <a:off x="3877673" y="1921037"/>
        <a:ext cx="1648828" cy="278239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7C0D1-108E-4B5E-B8AA-585C6E25DE9C}" type="datetimeFigureOut">
              <a:rPr lang="tr-TR" smtClean="0"/>
              <a:t>15.05.2026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5CA1E-88CF-40AE-B2A0-1B3092C51A59}" type="slidenum">
              <a:rPr lang="tr-TR" smtClean="0"/>
              <a:t>‹#›</a:t>
            </a:fld>
            <a:endParaRPr lang="tr-TR"/>
          </a:p>
        </p:txBody>
      </p:sp>
    </p:spTree>
    <p:extLst>
      <p:ext uri="{BB962C8B-B14F-4D97-AF65-F5344CB8AC3E}">
        <p14:creationId xmlns:p14="http://schemas.microsoft.com/office/powerpoint/2010/main" val="231917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8F25CA1E-88CF-40AE-B2A0-1B3092C51A59}" type="slidenum">
              <a:rPr lang="tr-TR" smtClean="0"/>
              <a:t>1</a:t>
            </a:fld>
            <a:endParaRPr lang="tr-TR"/>
          </a:p>
        </p:txBody>
      </p:sp>
    </p:spTree>
    <p:extLst>
      <p:ext uri="{BB962C8B-B14F-4D97-AF65-F5344CB8AC3E}">
        <p14:creationId xmlns:p14="http://schemas.microsoft.com/office/powerpoint/2010/main" val="137132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3</a:t>
            </a:fld>
            <a:endParaRPr lang="tr-TR"/>
          </a:p>
        </p:txBody>
      </p:sp>
    </p:spTree>
    <p:extLst>
      <p:ext uri="{BB962C8B-B14F-4D97-AF65-F5344CB8AC3E}">
        <p14:creationId xmlns:p14="http://schemas.microsoft.com/office/powerpoint/2010/main" val="61603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4</a:t>
            </a:fld>
            <a:endParaRPr lang="tr-TR"/>
          </a:p>
        </p:txBody>
      </p:sp>
    </p:spTree>
    <p:extLst>
      <p:ext uri="{BB962C8B-B14F-4D97-AF65-F5344CB8AC3E}">
        <p14:creationId xmlns:p14="http://schemas.microsoft.com/office/powerpoint/2010/main" val="208990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8F25CA1E-88CF-40AE-B2A0-1B3092C51A59}" type="slidenum">
              <a:rPr lang="tr-TR" smtClean="0"/>
              <a:t>5</a:t>
            </a:fld>
            <a:endParaRPr lang="tr-TR"/>
          </a:p>
        </p:txBody>
      </p:sp>
    </p:spTree>
    <p:extLst>
      <p:ext uri="{BB962C8B-B14F-4D97-AF65-F5344CB8AC3E}">
        <p14:creationId xmlns:p14="http://schemas.microsoft.com/office/powerpoint/2010/main" val="359404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7</a:t>
            </a:fld>
            <a:endParaRPr lang="tr-TR"/>
          </a:p>
        </p:txBody>
      </p:sp>
    </p:spTree>
    <p:extLst>
      <p:ext uri="{BB962C8B-B14F-4D97-AF65-F5344CB8AC3E}">
        <p14:creationId xmlns:p14="http://schemas.microsoft.com/office/powerpoint/2010/main" val="309723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12</a:t>
            </a:fld>
            <a:endParaRPr lang="tr-TR"/>
          </a:p>
        </p:txBody>
      </p:sp>
    </p:spTree>
    <p:extLst>
      <p:ext uri="{BB962C8B-B14F-4D97-AF65-F5344CB8AC3E}">
        <p14:creationId xmlns:p14="http://schemas.microsoft.com/office/powerpoint/2010/main" val="249228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15</a:t>
            </a:fld>
            <a:endParaRPr lang="tr-TR"/>
          </a:p>
        </p:txBody>
      </p:sp>
    </p:spTree>
    <p:extLst>
      <p:ext uri="{BB962C8B-B14F-4D97-AF65-F5344CB8AC3E}">
        <p14:creationId xmlns:p14="http://schemas.microsoft.com/office/powerpoint/2010/main" val="182379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F25CA1E-88CF-40AE-B2A0-1B3092C51A59}" type="slidenum">
              <a:rPr lang="tr-TR" smtClean="0"/>
              <a:t>17</a:t>
            </a:fld>
            <a:endParaRPr lang="tr-TR"/>
          </a:p>
        </p:txBody>
      </p:sp>
    </p:spTree>
    <p:extLst>
      <p:ext uri="{BB962C8B-B14F-4D97-AF65-F5344CB8AC3E}">
        <p14:creationId xmlns:p14="http://schemas.microsoft.com/office/powerpoint/2010/main" val="101885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3A0AE1-32EC-9C03-4A4F-4A39D807FEE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A84E48C-54D7-57B3-68C9-990699867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48BD676-51E3-603A-C88D-8AD083EAD20F}"/>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9A292846-1DF9-9977-0F90-00AC929E07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B40A68-C032-BA75-0E08-F182AD65FDB3}"/>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52303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5548F-FC0C-08D0-7F92-328AEBE6B59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EB5A25B-835A-1945-A1D4-E91CE8BFA67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5DF0511-037B-13E0-3B44-F717A50A2656}"/>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F0EF72AD-7551-5852-DEE9-95357F9810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D44CDA-11BA-DBFF-6F0E-4CCF9392B2F9}"/>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101861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89E3F48-8AE1-78B8-089A-64965CAE173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CDEA709-E750-525A-C2B1-5419B779BB0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3933536-BCA7-30AD-23E4-A4B17D9B7636}"/>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B4DFAE66-6A60-8892-1AD3-38D8F85633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D0011B-0011-0A5D-8455-875E5A7810FF}"/>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405983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C47E58-6466-7075-1F67-D32CB4755B7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CBCCEDC-D6C2-4E1F-25F1-93A08C6B59E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48677D-DACA-E6EB-7AEA-4E1AB7877280}"/>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8369E7E3-9908-0B4C-BE51-9F2BB98313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371512-24E5-EF7B-DB57-0673FE46D16F}"/>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223694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9BF811-3A20-18A4-274A-5031A326F71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6CAEFFD-56E2-A958-F2CE-B63EB10A9A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E6628A0-F6EB-EE22-622E-8B1CD1EA9483}"/>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ECD58693-56A8-BF27-46DC-378396E1D1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CABDDE-0A08-AFC4-CD8E-A14BA7095056}"/>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420846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9C584A-6855-8229-BF80-6B280F6490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1E64ED1-E9D5-3CAF-09C6-D2EF04F3F4A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DA7BD47-B2DF-A227-0B78-684A086EFC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B9D368E-B6EF-F63E-3653-75B73BB1F258}"/>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6" name="Alt Bilgi Yer Tutucusu 5">
            <a:extLst>
              <a:ext uri="{FF2B5EF4-FFF2-40B4-BE49-F238E27FC236}">
                <a16:creationId xmlns:a16="http://schemas.microsoft.com/office/drawing/2014/main" id="{2471FE6B-3222-9689-DE5D-26847224C20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60E2FD-F9D9-184A-3CAB-F14BF2EDE296}"/>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757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55AAD7-593A-5F05-76C7-D4069C95BC8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FE558AC-760F-0197-CF00-DF4C02B3F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9BA90C5-76C3-ECA1-BEC2-5BF60C985E5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4D45602-FD0C-78A9-B68B-087252B2F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00E6BA3-747F-05AC-A7CA-CB8DAB4A23C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7F2967E-4257-3A92-9738-7A7081E3A071}"/>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8" name="Alt Bilgi Yer Tutucusu 7">
            <a:extLst>
              <a:ext uri="{FF2B5EF4-FFF2-40B4-BE49-F238E27FC236}">
                <a16:creationId xmlns:a16="http://schemas.microsoft.com/office/drawing/2014/main" id="{01CDD07E-C60F-E27D-5EAA-49642C6F5BC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CD3EAC5-234B-42F3-1765-E57EB8865720}"/>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186574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70CF90-E9ED-BAC0-9921-8B5D293663E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78D6668-751A-C5A0-0B16-7FEC0BCF6C8A}"/>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4" name="Alt Bilgi Yer Tutucusu 3">
            <a:extLst>
              <a:ext uri="{FF2B5EF4-FFF2-40B4-BE49-F238E27FC236}">
                <a16:creationId xmlns:a16="http://schemas.microsoft.com/office/drawing/2014/main" id="{11DD94C8-19D5-561D-6EEE-5FED7CE675F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665E0E9-8621-EC0B-81E7-9C0ED2490093}"/>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158632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705C09-6E00-8EED-4E10-5F6FEBFD8847}"/>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3" name="Alt Bilgi Yer Tutucusu 2">
            <a:extLst>
              <a:ext uri="{FF2B5EF4-FFF2-40B4-BE49-F238E27FC236}">
                <a16:creationId xmlns:a16="http://schemas.microsoft.com/office/drawing/2014/main" id="{ED60E6C5-333B-FC25-C20D-F4BAEF594D2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BAF469A-A6DD-7E46-7062-390AF7D98D81}"/>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110029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8A0FF-D59E-EF80-F5FF-A5DF1D7F73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99E6EB6-8F59-9DE7-E22E-8021A9729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E10B9BB-1CED-B55F-8DD6-CD94ACE15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F683A7-6EF6-E241-6B25-BE05F8BDF6AD}"/>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6" name="Alt Bilgi Yer Tutucusu 5">
            <a:extLst>
              <a:ext uri="{FF2B5EF4-FFF2-40B4-BE49-F238E27FC236}">
                <a16:creationId xmlns:a16="http://schemas.microsoft.com/office/drawing/2014/main" id="{0C37CD1F-6740-9711-484C-2464C3AC5EA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EA65222-8B51-7584-185B-D1883AAEEA13}"/>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285645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3A3B99-310E-AFC0-1A1E-FF72AB3DFCB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9282254-3A2C-2DB5-907D-B7E7AB5AD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4F463A6-9CD0-F873-911B-527A0E215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55C63ED-96A0-10DE-0C68-227DF35015BC}"/>
              </a:ext>
            </a:extLst>
          </p:cNvPr>
          <p:cNvSpPr>
            <a:spLocks noGrp="1"/>
          </p:cNvSpPr>
          <p:nvPr>
            <p:ph type="dt" sz="half" idx="10"/>
          </p:nvPr>
        </p:nvSpPr>
        <p:spPr/>
        <p:txBody>
          <a:bodyPr/>
          <a:lstStyle/>
          <a:p>
            <a:fld id="{69ED0601-874C-4589-85BB-C3391A7FAF31}" type="datetimeFigureOut">
              <a:rPr lang="tr-TR" smtClean="0"/>
              <a:t>15.05.2026</a:t>
            </a:fld>
            <a:endParaRPr lang="tr-TR"/>
          </a:p>
        </p:txBody>
      </p:sp>
      <p:sp>
        <p:nvSpPr>
          <p:cNvPr id="6" name="Alt Bilgi Yer Tutucusu 5">
            <a:extLst>
              <a:ext uri="{FF2B5EF4-FFF2-40B4-BE49-F238E27FC236}">
                <a16:creationId xmlns:a16="http://schemas.microsoft.com/office/drawing/2014/main" id="{F4097C01-9018-825B-BF7E-B297C973E5E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AE1FEF2-322E-5A31-06E0-2855ABBE569D}"/>
              </a:ext>
            </a:extLst>
          </p:cNvPr>
          <p:cNvSpPr>
            <a:spLocks noGrp="1"/>
          </p:cNvSpPr>
          <p:nvPr>
            <p:ph type="sldNum" sz="quarter" idx="12"/>
          </p:nvPr>
        </p:nvSpPr>
        <p:spPr/>
        <p:txBody>
          <a:bodyPr/>
          <a:lstStyle/>
          <a:p>
            <a:fld id="{6E3FDB7A-C164-479D-8B49-B039B488DECF}" type="slidenum">
              <a:rPr lang="tr-TR" smtClean="0"/>
              <a:t>‹#›</a:t>
            </a:fld>
            <a:endParaRPr lang="tr-TR"/>
          </a:p>
        </p:txBody>
      </p:sp>
    </p:spTree>
    <p:extLst>
      <p:ext uri="{BB962C8B-B14F-4D97-AF65-F5344CB8AC3E}">
        <p14:creationId xmlns:p14="http://schemas.microsoft.com/office/powerpoint/2010/main" val="359883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8846E14-7DA9-F9BB-AE1D-7E6258C44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914E9A9-62C5-99ED-26F4-60262398C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C5F49EF-46E3-508F-8679-5F7BDFC3D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ED0601-874C-4589-85BB-C3391A7FAF31}" type="datetimeFigureOut">
              <a:rPr lang="tr-TR" smtClean="0"/>
              <a:t>15.05.2026</a:t>
            </a:fld>
            <a:endParaRPr lang="tr-TR"/>
          </a:p>
        </p:txBody>
      </p:sp>
      <p:sp>
        <p:nvSpPr>
          <p:cNvPr id="5" name="Alt Bilgi Yer Tutucusu 4">
            <a:extLst>
              <a:ext uri="{FF2B5EF4-FFF2-40B4-BE49-F238E27FC236}">
                <a16:creationId xmlns:a16="http://schemas.microsoft.com/office/drawing/2014/main" id="{DD1F046A-64EF-60F8-A71D-FBDE54E8C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2001676-E1CC-5F37-74F4-D8624345D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3FDB7A-C164-479D-8B49-B039B488DECF}" type="slidenum">
              <a:rPr lang="tr-TR" smtClean="0"/>
              <a:t>‹#›</a:t>
            </a:fld>
            <a:endParaRPr lang="tr-TR"/>
          </a:p>
        </p:txBody>
      </p:sp>
    </p:spTree>
    <p:extLst>
      <p:ext uri="{BB962C8B-B14F-4D97-AF65-F5344CB8AC3E}">
        <p14:creationId xmlns:p14="http://schemas.microsoft.com/office/powerpoint/2010/main" val="9940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718E8B6-EC58-ED0B-E1D3-FEF8CF4428F6}"/>
              </a:ext>
            </a:extLst>
          </p:cNvPr>
          <p:cNvSpPr>
            <a:spLocks noGrp="1"/>
          </p:cNvSpPr>
          <p:nvPr>
            <p:ph type="title"/>
          </p:nvPr>
        </p:nvSpPr>
        <p:spPr>
          <a:xfrm>
            <a:off x="1137035" y="609600"/>
            <a:ext cx="3596330" cy="1330839"/>
          </a:xfrm>
        </p:spPr>
        <p:txBody>
          <a:bodyPr vert="horz" lIns="91440" tIns="45720" rIns="91440" bIns="45720" rtlCol="0" anchor="ctr">
            <a:normAutofit/>
          </a:bodyPr>
          <a:lstStyle/>
          <a:p>
            <a:r>
              <a:rPr lang="tr-TR" sz="4400" dirty="0"/>
              <a:t>OTEL LOGOSU</a:t>
            </a:r>
            <a:endParaRPr lang="en-US" sz="4400" dirty="0"/>
          </a:p>
        </p:txBody>
      </p:sp>
      <p:sp>
        <p:nvSpPr>
          <p:cNvPr id="4" name="Metin Yer Tutucusu 3">
            <a:extLst>
              <a:ext uri="{FF2B5EF4-FFF2-40B4-BE49-F238E27FC236}">
                <a16:creationId xmlns:a16="http://schemas.microsoft.com/office/drawing/2014/main" id="{D9D73C14-976D-2E4B-A617-0BB1240C49C7}"/>
              </a:ext>
            </a:extLst>
          </p:cNvPr>
          <p:cNvSpPr>
            <a:spLocks noGrp="1"/>
          </p:cNvSpPr>
          <p:nvPr>
            <p:ph type="body" sz="half" idx="2"/>
          </p:nvPr>
        </p:nvSpPr>
        <p:spPr>
          <a:xfrm>
            <a:off x="1137034" y="2194102"/>
            <a:ext cx="3158741" cy="3908586"/>
          </a:xfrm>
        </p:spPr>
        <p:txBody>
          <a:bodyPr vert="horz" lIns="91440" tIns="45720" rIns="91440" bIns="45720" rtlCol="0">
            <a:normAutofit/>
          </a:bodyPr>
          <a:lstStyle/>
          <a:p>
            <a:pPr indent="-228600">
              <a:buFont typeface="Arial" panose="020B0604020202020204" pitchFamily="34" charset="0"/>
              <a:buChar char="•"/>
            </a:pPr>
            <a:r>
              <a:rPr lang="tr-TR" sz="2000" dirty="0"/>
              <a:t>KAR’S OTEL</a:t>
            </a:r>
          </a:p>
          <a:p>
            <a:pPr indent="-228600">
              <a:buFont typeface="Arial" panose="020B0604020202020204" pitchFamily="34" charset="0"/>
              <a:buChar char="•"/>
            </a:pPr>
            <a:r>
              <a:rPr lang="en-US" sz="2000" dirty="0"/>
              <a:t>SUSTAINABILITY REPORTING</a:t>
            </a:r>
          </a:p>
        </p:txBody>
      </p:sp>
      <p:pic>
        <p:nvPicPr>
          <p:cNvPr id="5" name="Resim 4">
            <a:extLst>
              <a:ext uri="{FF2B5EF4-FFF2-40B4-BE49-F238E27FC236}">
                <a16:creationId xmlns:a16="http://schemas.microsoft.com/office/drawing/2014/main" id="{7F8FF4EC-97AE-F881-BD19-21436DE325A9}"/>
              </a:ext>
            </a:extLst>
          </p:cNvPr>
          <p:cNvPicPr>
            <a:picLocks noChangeAspect="1"/>
          </p:cNvPicPr>
          <p:nvPr/>
        </p:nvPicPr>
        <p:blipFill>
          <a:blip r:embed="rId3"/>
          <a:stretch>
            <a:fillRect/>
          </a:stretch>
        </p:blipFill>
        <p:spPr>
          <a:xfrm>
            <a:off x="922213" y="130629"/>
            <a:ext cx="3811152" cy="2063471"/>
          </a:xfrm>
          <a:prstGeom prst="rect">
            <a:avLst/>
          </a:prstGeom>
        </p:spPr>
      </p:pic>
      <p:sp>
        <p:nvSpPr>
          <p:cNvPr id="11" name="Resim Yer Tutucusu 10">
            <a:extLst>
              <a:ext uri="{FF2B5EF4-FFF2-40B4-BE49-F238E27FC236}">
                <a16:creationId xmlns:a16="http://schemas.microsoft.com/office/drawing/2014/main" id="{511610B2-DB30-90B5-1E76-0357684EB47F}"/>
              </a:ext>
            </a:extLst>
          </p:cNvPr>
          <p:cNvSpPr>
            <a:spLocks noGrp="1"/>
          </p:cNvSpPr>
          <p:nvPr>
            <p:ph type="pic" idx="1"/>
          </p:nvPr>
        </p:nvSpPr>
        <p:spPr/>
      </p:sp>
      <p:pic>
        <p:nvPicPr>
          <p:cNvPr id="13" name="Resim 12">
            <a:extLst>
              <a:ext uri="{FF2B5EF4-FFF2-40B4-BE49-F238E27FC236}">
                <a16:creationId xmlns:a16="http://schemas.microsoft.com/office/drawing/2014/main" id="{E67D5748-11EE-D6AB-817F-88807AA7E0BF}"/>
              </a:ext>
            </a:extLst>
          </p:cNvPr>
          <p:cNvPicPr>
            <a:picLocks noChangeAspect="1"/>
          </p:cNvPicPr>
          <p:nvPr/>
        </p:nvPicPr>
        <p:blipFill>
          <a:blip r:embed="rId4"/>
          <a:stretch>
            <a:fillRect/>
          </a:stretch>
        </p:blipFill>
        <p:spPr>
          <a:xfrm>
            <a:off x="4843288" y="0"/>
            <a:ext cx="7223760" cy="6858000"/>
          </a:xfrm>
          <a:prstGeom prst="rect">
            <a:avLst/>
          </a:prstGeom>
        </p:spPr>
      </p:pic>
    </p:spTree>
    <p:extLst>
      <p:ext uri="{BB962C8B-B14F-4D97-AF65-F5344CB8AC3E}">
        <p14:creationId xmlns:p14="http://schemas.microsoft.com/office/powerpoint/2010/main" val="271645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2421EA-EA00-3161-6F8F-1BC7F7FBE757}"/>
              </a:ext>
            </a:extLst>
          </p:cNvPr>
          <p:cNvSpPr>
            <a:spLocks noGrp="1"/>
          </p:cNvSpPr>
          <p:nvPr>
            <p:ph type="title"/>
          </p:nvPr>
        </p:nvSpPr>
        <p:spPr/>
        <p:txBody>
          <a:bodyPr>
            <a:normAutofit fontScale="90000"/>
          </a:bodyPr>
          <a:lstStyle/>
          <a:p>
            <a:pPr>
              <a:lnSpc>
                <a:spcPct val="115000"/>
              </a:lnSpc>
              <a:spcBef>
                <a:spcPts val="500"/>
              </a:spcBef>
              <a:spcAft>
                <a:spcPts val="1000"/>
              </a:spcAft>
            </a:pPr>
            <a:r>
              <a:rPr lang="tr-TR" sz="4400" b="1" dirty="0">
                <a:effectLst/>
                <a:latin typeface="Times New Roman" panose="02020603050405020304" pitchFamily="18" charset="0"/>
                <a:ea typeface="Times New Roman" panose="02020603050405020304" pitchFamily="18" charset="0"/>
                <a:cs typeface="Times New Roman" panose="02020603050405020304" pitchFamily="18" charset="0"/>
              </a:rPr>
              <a:t>5.4. ECONOMIC SUSTAINABİLİTY</a:t>
            </a:r>
            <a:br>
              <a:rPr lang="tr-TR" sz="2800" dirty="0">
                <a:effectLst/>
                <a:latin typeface="Aptos" panose="020B0004020202020204" pitchFamily="34" charset="0"/>
                <a:ea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0AE56B7E-FCF0-7F42-4399-5D31F56E2E04}"/>
              </a:ext>
            </a:extLst>
          </p:cNvPr>
          <p:cNvSpPr>
            <a:spLocks noGrp="1"/>
          </p:cNvSpPr>
          <p:nvPr>
            <p:ph idx="1"/>
          </p:nvPr>
        </p:nvSpPr>
        <p:spPr/>
        <p:txBody>
          <a:bodyPr>
            <a:norm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 Shopping is done from local suppliers, and referrals are made to nearby restaurants and spas.  </a:t>
            </a:r>
          </a:p>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 Management policies have been established for economic risks.</a:t>
            </a:r>
            <a:endParaRPr lang="tr-TR" sz="4000" dirty="0"/>
          </a:p>
        </p:txBody>
      </p:sp>
    </p:spTree>
    <p:extLst>
      <p:ext uri="{BB962C8B-B14F-4D97-AF65-F5344CB8AC3E}">
        <p14:creationId xmlns:p14="http://schemas.microsoft.com/office/powerpoint/2010/main" val="52471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F4D6F4-2F50-5D8A-4DC8-578F2DCAD270}"/>
              </a:ext>
            </a:extLst>
          </p:cNvPr>
          <p:cNvSpPr>
            <a:spLocks noGrp="1"/>
          </p:cNvSpPr>
          <p:nvPr>
            <p:ph type="title"/>
          </p:nvPr>
        </p:nvSpPr>
        <p:spPr>
          <a:xfrm>
            <a:off x="362268" y="262656"/>
            <a:ext cx="10515600" cy="1325563"/>
          </a:xfrm>
        </p:spPr>
        <p:txBody>
          <a:bodyPr/>
          <a:lstStyle/>
          <a:p>
            <a:pPr algn="ctr"/>
            <a:r>
              <a:rPr lang="en-US" b="1" dirty="0">
                <a:solidFill>
                  <a:srgbClr val="FF0000"/>
                </a:solidFill>
              </a:rPr>
              <a:t>5.5 Data Analysis and Objectives</a:t>
            </a:r>
            <a:endParaRPr lang="tr-TR" dirty="0"/>
          </a:p>
        </p:txBody>
      </p:sp>
      <p:sp>
        <p:nvSpPr>
          <p:cNvPr id="3" name="Metin Yer Tutucusu 2">
            <a:extLst>
              <a:ext uri="{FF2B5EF4-FFF2-40B4-BE49-F238E27FC236}">
                <a16:creationId xmlns:a16="http://schemas.microsoft.com/office/drawing/2014/main" id="{FAB4B876-C3AC-C48F-B723-25D83C5671F6}"/>
              </a:ext>
            </a:extLst>
          </p:cNvPr>
          <p:cNvSpPr>
            <a:spLocks noGrp="1"/>
          </p:cNvSpPr>
          <p:nvPr>
            <p:ph type="body" idx="1"/>
          </p:nvPr>
        </p:nvSpPr>
        <p:spPr>
          <a:xfrm>
            <a:off x="84774" y="1097055"/>
            <a:ext cx="5157787" cy="629255"/>
          </a:xfrm>
        </p:spPr>
        <p:txBody>
          <a:bodyPr>
            <a:normAutofit/>
          </a:bodyPr>
          <a:lstStyle/>
          <a:p>
            <a:r>
              <a:rPr lang="tr-TR" dirty="0"/>
              <a:t>WATER CONSUMPTION</a:t>
            </a:r>
          </a:p>
        </p:txBody>
      </p:sp>
      <p:sp>
        <p:nvSpPr>
          <p:cNvPr id="4" name="İçerik Yer Tutucusu 3">
            <a:extLst>
              <a:ext uri="{FF2B5EF4-FFF2-40B4-BE49-F238E27FC236}">
                <a16:creationId xmlns:a16="http://schemas.microsoft.com/office/drawing/2014/main" id="{C1F88DF9-9372-6AEC-647A-B88ABE3AD890}"/>
              </a:ext>
            </a:extLst>
          </p:cNvPr>
          <p:cNvSpPr>
            <a:spLocks noGrp="1"/>
          </p:cNvSpPr>
          <p:nvPr>
            <p:ph sz="half" idx="2"/>
          </p:nvPr>
        </p:nvSpPr>
        <p:spPr>
          <a:xfrm>
            <a:off x="84774" y="1813378"/>
            <a:ext cx="5912801" cy="4376285"/>
          </a:xfrm>
        </p:spPr>
        <p:txBody>
          <a:bodyPr>
            <a:normAutofit/>
          </a:body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The toilet cisterns in the bathrooms are equipped with a dual-flush system to save water.</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id="{1B6D85EA-E149-2C98-C03B-DC840D074380}"/>
              </a:ext>
            </a:extLst>
          </p:cNvPr>
          <p:cNvSpPr>
            <a:spLocks noGrp="1"/>
          </p:cNvSpPr>
          <p:nvPr>
            <p:ph type="body" sz="quarter" idx="3"/>
          </p:nvPr>
        </p:nvSpPr>
        <p:spPr>
          <a:xfrm>
            <a:off x="6949441" y="1208275"/>
            <a:ext cx="4405948" cy="518035"/>
          </a:xfrm>
        </p:spPr>
        <p:txBody>
          <a:bodyPr>
            <a:normAutofit/>
          </a:bodyPr>
          <a:lstStyle/>
          <a:p>
            <a:pPr algn="ctr"/>
            <a:r>
              <a:rPr lang="tr-TR" dirty="0"/>
              <a:t>OUR GOALS</a:t>
            </a:r>
          </a:p>
        </p:txBody>
      </p:sp>
      <p:graphicFrame>
        <p:nvGraphicFramePr>
          <p:cNvPr id="8" name="İçerik Yer Tutucusu 5">
            <a:extLst>
              <a:ext uri="{FF2B5EF4-FFF2-40B4-BE49-F238E27FC236}">
                <a16:creationId xmlns:a16="http://schemas.microsoft.com/office/drawing/2014/main" id="{24272219-ADE9-966C-92E0-C69169CED102}"/>
              </a:ext>
            </a:extLst>
          </p:cNvPr>
          <p:cNvGraphicFramePr>
            <a:graphicFrameLocks noGrp="1"/>
          </p:cNvGraphicFramePr>
          <p:nvPr>
            <p:ph sz="quarter" idx="4"/>
            <p:extLst>
              <p:ext uri="{D42A27DB-BD31-4B8C-83A1-F6EECF244321}">
                <p14:modId xmlns:p14="http://schemas.microsoft.com/office/powerpoint/2010/main" val="4043872482"/>
              </p:ext>
            </p:extLst>
          </p:nvPr>
        </p:nvGraphicFramePr>
        <p:xfrm>
          <a:off x="5818909" y="2119256"/>
          <a:ext cx="6132837" cy="4738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descr="iç mekan, boru tesisatı bağlantı parçası, banyo, tuvalet, Banyo malzemesi içeren bir resim&#10;&#10;Yapay zeka tarafından oluşturulan içerik yanlış olabilir.">
            <a:extLst>
              <a:ext uri="{FF2B5EF4-FFF2-40B4-BE49-F238E27FC236}">
                <a16:creationId xmlns:a16="http://schemas.microsoft.com/office/drawing/2014/main" id="{AF2EA10A-70EA-6B7F-CE38-1FA0B5EC74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35745"/>
            <a:ext cx="4812256" cy="3922255"/>
          </a:xfrm>
          <a:prstGeom prst="rect">
            <a:avLst/>
          </a:prstGeom>
        </p:spPr>
      </p:pic>
    </p:spTree>
    <p:extLst>
      <p:ext uri="{BB962C8B-B14F-4D97-AF65-F5344CB8AC3E}">
        <p14:creationId xmlns:p14="http://schemas.microsoft.com/office/powerpoint/2010/main" val="43237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3792FE01-137C-CCE0-9C88-1D8C84B97B04}"/>
            </a:ext>
          </a:extLst>
        </p:cNvPr>
        <p:cNvGrpSpPr/>
        <p:nvPr/>
      </p:nvGrpSpPr>
      <p:grpSpPr>
        <a:xfrm>
          <a:off x="0" y="0"/>
          <a:ext cx="0" cy="0"/>
          <a:chOff x="0" y="0"/>
          <a:chExt cx="0" cy="0"/>
        </a:xfrm>
      </p:grpSpPr>
      <p:sp>
        <p:nvSpPr>
          <p:cNvPr id="3" name="Metin Yer Tutucusu 2">
            <a:extLst>
              <a:ext uri="{FF2B5EF4-FFF2-40B4-BE49-F238E27FC236}">
                <a16:creationId xmlns:a16="http://schemas.microsoft.com/office/drawing/2014/main" id="{90483EC1-CC56-0612-0190-8AF6F7874745}"/>
              </a:ext>
            </a:extLst>
          </p:cNvPr>
          <p:cNvSpPr>
            <a:spLocks noGrp="1"/>
          </p:cNvSpPr>
          <p:nvPr>
            <p:ph type="body" idx="1"/>
          </p:nvPr>
        </p:nvSpPr>
        <p:spPr>
          <a:xfrm>
            <a:off x="839788" y="668337"/>
            <a:ext cx="5157787" cy="590309"/>
          </a:xfrm>
        </p:spPr>
        <p:txBody>
          <a:bodyPr/>
          <a:lstStyle/>
          <a:p>
            <a:pPr algn="ctr"/>
            <a:r>
              <a:rPr lang="tr-TR" dirty="0">
                <a:solidFill>
                  <a:srgbClr val="FF0000"/>
                </a:solidFill>
              </a:rPr>
              <a:t>ELECTRICITY CONSUMPTION</a:t>
            </a:r>
          </a:p>
        </p:txBody>
      </p:sp>
      <p:sp>
        <p:nvSpPr>
          <p:cNvPr id="4" name="İçerik Yer Tutucusu 3">
            <a:extLst>
              <a:ext uri="{FF2B5EF4-FFF2-40B4-BE49-F238E27FC236}">
                <a16:creationId xmlns:a16="http://schemas.microsoft.com/office/drawing/2014/main" id="{93EFBAE6-E493-B0CC-20BD-80ECFC642039}"/>
              </a:ext>
            </a:extLst>
          </p:cNvPr>
          <p:cNvSpPr>
            <a:spLocks noGrp="1"/>
          </p:cNvSpPr>
          <p:nvPr>
            <p:ph sz="half" idx="2"/>
          </p:nvPr>
        </p:nvSpPr>
        <p:spPr/>
        <p:txBody>
          <a:bodyPr>
            <a:normAutofit fontScale="77500" lnSpcReduction="20000"/>
          </a:bodyPr>
          <a:lstStyle/>
          <a:p>
            <a:pPr marL="0" indent="0">
              <a:buNone/>
            </a:pPr>
            <a:r>
              <a:rPr lang="tr-TR" b="1" dirty="0"/>
              <a:t>KAR’S  </a:t>
            </a:r>
            <a:r>
              <a:rPr lang="en-US" dirty="0"/>
              <a:t>considers the efficient use of energy resources as one of the fundamental elements of environmental sustainability. The following practices are carried out to reduce electricity consumption, lower the carbon footprint, and preserve natural resources</a:t>
            </a:r>
            <a:endParaRPr lang="tr-TR" dirty="0"/>
          </a:p>
          <a:p>
            <a:pPr marL="0" indent="0">
              <a:buNone/>
            </a:pPr>
            <a:r>
              <a:rPr lang="tr-TR" b="1" dirty="0"/>
              <a:t>1.</a:t>
            </a:r>
            <a:r>
              <a:rPr lang="en-US" b="1" dirty="0"/>
              <a:t>Monitoring Energy Consumption</a:t>
            </a:r>
            <a:br>
              <a:rPr lang="en-US" dirty="0"/>
            </a:br>
            <a:r>
              <a:rPr lang="en-US" dirty="0"/>
              <a:t>Monthly electricity consumption is regularly monitored and recorded.</a:t>
            </a:r>
            <a:br>
              <a:rPr lang="en-US" dirty="0"/>
            </a:br>
            <a:r>
              <a:rPr lang="en-US" dirty="0"/>
              <a:t>Per capita energy consumption is analyzed according to occupancy rates to identify improvement areas.</a:t>
            </a:r>
          </a:p>
          <a:p>
            <a:endParaRPr lang="tr-TR" dirty="0"/>
          </a:p>
        </p:txBody>
      </p:sp>
      <p:sp>
        <p:nvSpPr>
          <p:cNvPr id="5" name="Metin Yer Tutucusu 4">
            <a:extLst>
              <a:ext uri="{FF2B5EF4-FFF2-40B4-BE49-F238E27FC236}">
                <a16:creationId xmlns:a16="http://schemas.microsoft.com/office/drawing/2014/main" id="{9897EE2A-4511-02CF-A4D6-46AD837FFE5C}"/>
              </a:ext>
            </a:extLst>
          </p:cNvPr>
          <p:cNvSpPr>
            <a:spLocks noGrp="1"/>
          </p:cNvSpPr>
          <p:nvPr>
            <p:ph type="body" sz="quarter" idx="3"/>
          </p:nvPr>
        </p:nvSpPr>
        <p:spPr>
          <a:xfrm>
            <a:off x="6551406" y="752582"/>
            <a:ext cx="4803981" cy="506064"/>
          </a:xfrm>
        </p:spPr>
        <p:txBody>
          <a:bodyPr/>
          <a:lstStyle/>
          <a:p>
            <a:pPr algn="ctr"/>
            <a:r>
              <a:rPr lang="tr-TR" dirty="0"/>
              <a:t>OUR GOALS</a:t>
            </a:r>
          </a:p>
        </p:txBody>
      </p:sp>
      <p:graphicFrame>
        <p:nvGraphicFramePr>
          <p:cNvPr id="8" name="İçerik Yer Tutucusu 5">
            <a:extLst>
              <a:ext uri="{FF2B5EF4-FFF2-40B4-BE49-F238E27FC236}">
                <a16:creationId xmlns:a16="http://schemas.microsoft.com/office/drawing/2014/main" id="{5A6B28A6-74E4-CEBF-7388-DC0340090942}"/>
              </a:ext>
            </a:extLst>
          </p:cNvPr>
          <p:cNvGraphicFramePr>
            <a:graphicFrameLocks noGrp="1"/>
          </p:cNvGraphicFramePr>
          <p:nvPr>
            <p:ph sz="quarter" idx="4"/>
            <p:extLst>
              <p:ext uri="{D42A27DB-BD31-4B8C-83A1-F6EECF244321}">
                <p14:modId xmlns:p14="http://schemas.microsoft.com/office/powerpoint/2010/main" val="65324175"/>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İçerik Yer Tutucusu 5">
            <a:extLst>
              <a:ext uri="{FF2B5EF4-FFF2-40B4-BE49-F238E27FC236}">
                <a16:creationId xmlns:a16="http://schemas.microsoft.com/office/drawing/2014/main" id="{3BAE7868-29EE-55CA-4B9F-E8C8C35CD1B1}"/>
              </a:ext>
            </a:extLst>
          </p:cNvPr>
          <p:cNvGraphicFramePr>
            <a:graphicFrameLocks/>
          </p:cNvGraphicFramePr>
          <p:nvPr>
            <p:extLst>
              <p:ext uri="{D42A27DB-BD31-4B8C-83A1-F6EECF244321}">
                <p14:modId xmlns:p14="http://schemas.microsoft.com/office/powerpoint/2010/main" val="3971264335"/>
              </p:ext>
            </p:extLst>
          </p:nvPr>
        </p:nvGraphicFramePr>
        <p:xfrm>
          <a:off x="5777345" y="1579418"/>
          <a:ext cx="6550918" cy="51331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905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AB2019B-C122-5D5F-B960-931066616082}"/>
              </a:ext>
            </a:extLst>
          </p:cNvPr>
          <p:cNvSpPr>
            <a:spLocks noGrp="1"/>
          </p:cNvSpPr>
          <p:nvPr>
            <p:ph type="body" idx="1"/>
          </p:nvPr>
        </p:nvSpPr>
        <p:spPr>
          <a:xfrm>
            <a:off x="204396" y="279699"/>
            <a:ext cx="5793179" cy="860612"/>
          </a:xfrm>
        </p:spPr>
        <p:txBody>
          <a:bodyPr/>
          <a:lstStyle/>
          <a:p>
            <a:pPr algn="ctr"/>
            <a:r>
              <a:rPr lang="tr-TR" dirty="0">
                <a:solidFill>
                  <a:srgbClr val="FF0000"/>
                </a:solidFill>
              </a:rPr>
              <a:t>WASTE MANAGEMENT </a:t>
            </a:r>
          </a:p>
        </p:txBody>
      </p:sp>
      <p:sp>
        <p:nvSpPr>
          <p:cNvPr id="4" name="İçerik Yer Tutucusu 3">
            <a:extLst>
              <a:ext uri="{FF2B5EF4-FFF2-40B4-BE49-F238E27FC236}">
                <a16:creationId xmlns:a16="http://schemas.microsoft.com/office/drawing/2014/main" id="{A0D16C5B-7001-B551-764D-A331598A4AC4}"/>
              </a:ext>
            </a:extLst>
          </p:cNvPr>
          <p:cNvSpPr>
            <a:spLocks noGrp="1"/>
          </p:cNvSpPr>
          <p:nvPr>
            <p:ph sz="half" idx="2"/>
          </p:nvPr>
        </p:nvSpPr>
        <p:spPr>
          <a:xfrm>
            <a:off x="204396" y="1301675"/>
            <a:ext cx="5529430" cy="4887988"/>
          </a:xfrm>
        </p:spPr>
        <p:txBody>
          <a:bodyPr>
            <a:normAutofit fontScale="62500" lnSpcReduction="20000"/>
          </a:bodyPr>
          <a:lstStyle/>
          <a:p>
            <a:r>
              <a:rPr lang="en-US" b="1" dirty="0"/>
              <a:t>Waste Management Policy</a:t>
            </a:r>
          </a:p>
          <a:p>
            <a:r>
              <a:rPr lang="tr-TR" b="1" dirty="0"/>
              <a:t>KAR’S OTEL </a:t>
            </a:r>
            <a:r>
              <a:rPr lang="en-US" dirty="0"/>
              <a:t>is committed to reducing waste generation at the source, segregating waste for recycling, and ensuring disposal in compliance with legal regulations in order to minimize its environmental impact.</a:t>
            </a:r>
          </a:p>
          <a:p>
            <a:r>
              <a:rPr lang="en-US" b="1" dirty="0"/>
              <a:t>Waste Reduction</a:t>
            </a:r>
            <a:br>
              <a:rPr lang="en-US" dirty="0"/>
            </a:br>
            <a:r>
              <a:rPr lang="en-US" dirty="0"/>
              <a:t>Practices have been adopted to reduce the use of single-use products.</a:t>
            </a:r>
            <a:br>
              <a:rPr lang="en-US" dirty="0"/>
            </a:br>
            <a:r>
              <a:rPr lang="en-US" dirty="0"/>
              <a:t>Bulk purchases and large packaging are preferred to minimize packaging waste.</a:t>
            </a:r>
            <a:br>
              <a:rPr lang="en-US" dirty="0"/>
            </a:br>
            <a:r>
              <a:rPr lang="en-US" dirty="0"/>
              <a:t>Digital documentation is preferred to reduce paper consumption.</a:t>
            </a:r>
          </a:p>
          <a:p>
            <a:r>
              <a:rPr lang="en-US" b="1" dirty="0"/>
              <a:t>Waste Segregation</a:t>
            </a:r>
            <a:br>
              <a:rPr lang="en-US" dirty="0"/>
            </a:br>
            <a:r>
              <a:rPr lang="en-US" dirty="0"/>
              <a:t>Paper, plastic, glass, and metal waste are collected separately within the facility.</a:t>
            </a:r>
            <a:br>
              <a:rPr lang="en-US" dirty="0"/>
            </a:br>
            <a:r>
              <a:rPr lang="en-US" dirty="0"/>
              <a:t>Segregation bins are available in common areas for guest use.</a:t>
            </a:r>
            <a:br>
              <a:rPr lang="en-US" dirty="0"/>
            </a:br>
            <a:r>
              <a:rPr lang="en-US" dirty="0"/>
              <a:t>Waste is delivered to </a:t>
            </a:r>
            <a:r>
              <a:rPr lang="en-US" b="1" dirty="0"/>
              <a:t>licensed recycling companies</a:t>
            </a:r>
            <a:r>
              <a:rPr lang="en-US" dirty="0"/>
              <a:t>.</a:t>
            </a:r>
          </a:p>
          <a:p>
            <a:r>
              <a:rPr lang="en-US" b="1" dirty="0"/>
              <a:t>Organic Waste Management</a:t>
            </a:r>
            <a:endParaRPr lang="en-US" dirty="0"/>
          </a:p>
          <a:p>
            <a:endParaRPr lang="tr-TR" dirty="0"/>
          </a:p>
        </p:txBody>
      </p:sp>
      <p:sp>
        <p:nvSpPr>
          <p:cNvPr id="5" name="Metin Yer Tutucusu 4">
            <a:extLst>
              <a:ext uri="{FF2B5EF4-FFF2-40B4-BE49-F238E27FC236}">
                <a16:creationId xmlns:a16="http://schemas.microsoft.com/office/drawing/2014/main" id="{A6C9AAC9-DFD7-BE82-E4CA-14E53DEE9E2C}"/>
              </a:ext>
            </a:extLst>
          </p:cNvPr>
          <p:cNvSpPr>
            <a:spLocks noGrp="1"/>
          </p:cNvSpPr>
          <p:nvPr>
            <p:ph type="body" sz="quarter" idx="3"/>
          </p:nvPr>
        </p:nvSpPr>
        <p:spPr>
          <a:xfrm>
            <a:off x="6825915" y="457200"/>
            <a:ext cx="4535040" cy="720762"/>
          </a:xfrm>
        </p:spPr>
        <p:txBody>
          <a:bodyPr/>
          <a:lstStyle/>
          <a:p>
            <a:pPr algn="ctr"/>
            <a:r>
              <a:rPr lang="tr-TR" dirty="0">
                <a:solidFill>
                  <a:srgbClr val="FF0000"/>
                </a:solidFill>
              </a:rPr>
              <a:t>OUR GOALS</a:t>
            </a:r>
          </a:p>
        </p:txBody>
      </p:sp>
      <p:graphicFrame>
        <p:nvGraphicFramePr>
          <p:cNvPr id="8" name="İçerik Yer Tutucusu 5">
            <a:extLst>
              <a:ext uri="{FF2B5EF4-FFF2-40B4-BE49-F238E27FC236}">
                <a16:creationId xmlns:a16="http://schemas.microsoft.com/office/drawing/2014/main" id="{69168314-CD49-641D-2BDF-3E263B71B743}"/>
              </a:ext>
            </a:extLst>
          </p:cNvPr>
          <p:cNvGraphicFramePr>
            <a:graphicFrameLocks noGrp="1"/>
          </p:cNvGraphicFramePr>
          <p:nvPr>
            <p:ph sz="quarter" idx="4"/>
            <p:extLst>
              <p:ext uri="{D42A27DB-BD31-4B8C-83A1-F6EECF244321}">
                <p14:modId xmlns:p14="http://schemas.microsoft.com/office/powerpoint/2010/main" val="937426126"/>
              </p:ext>
            </p:extLst>
          </p:nvPr>
        </p:nvGraphicFramePr>
        <p:xfrm>
          <a:off x="6562166" y="1140311"/>
          <a:ext cx="5529430" cy="5260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69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çerik Yer Tutucusu 5">
            <a:extLst>
              <a:ext uri="{FF2B5EF4-FFF2-40B4-BE49-F238E27FC236}">
                <a16:creationId xmlns:a16="http://schemas.microsoft.com/office/drawing/2014/main" id="{A0701A30-353C-74E7-154F-6402AF1926F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958" r="5982" b="-1"/>
          <a:stretch>
            <a:fillRect/>
          </a:stretch>
        </p:blipFill>
        <p:spPr>
          <a:xfrm>
            <a:off x="1" y="0"/>
            <a:ext cx="7702474" cy="6857999"/>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C5CC6A8-9868-EAAD-2DC0-6EF009E722DB}"/>
              </a:ext>
            </a:extLst>
          </p:cNvPr>
          <p:cNvSpPr>
            <a:spLocks noGrp="1"/>
          </p:cNvSpPr>
          <p:nvPr>
            <p:ph type="title"/>
          </p:nvPr>
        </p:nvSpPr>
        <p:spPr>
          <a:xfrm>
            <a:off x="6633706" y="0"/>
            <a:ext cx="5198989" cy="882616"/>
          </a:xfrm>
          <a:noFill/>
        </p:spPr>
        <p:txBody>
          <a:bodyPr vert="horz" lIns="91440" tIns="45720" rIns="91440" bIns="45720" rtlCol="0" anchor="b">
            <a:normAutofit/>
          </a:bodyPr>
          <a:lstStyle/>
          <a:p>
            <a:pPr algn="ctr"/>
            <a:r>
              <a:rPr lang="tr-TR" sz="4000" b="1" dirty="0">
                <a:solidFill>
                  <a:srgbClr val="FF0000"/>
                </a:solidFill>
              </a:rPr>
              <a:t>CARBON FOOTPRİNT</a:t>
            </a:r>
            <a:endParaRPr lang="en-US" sz="4000" b="1" dirty="0"/>
          </a:p>
        </p:txBody>
      </p:sp>
      <p:sp>
        <p:nvSpPr>
          <p:cNvPr id="4" name="İçerik Yer Tutucusu 3">
            <a:extLst>
              <a:ext uri="{FF2B5EF4-FFF2-40B4-BE49-F238E27FC236}">
                <a16:creationId xmlns:a16="http://schemas.microsoft.com/office/drawing/2014/main" id="{3C382560-98E4-11FF-61B4-D8FA2FC4A0A8}"/>
              </a:ext>
            </a:extLst>
          </p:cNvPr>
          <p:cNvSpPr>
            <a:spLocks noGrp="1"/>
          </p:cNvSpPr>
          <p:nvPr>
            <p:ph sz="half" idx="2"/>
          </p:nvPr>
        </p:nvSpPr>
        <p:spPr>
          <a:xfrm>
            <a:off x="6296892" y="1246909"/>
            <a:ext cx="5895108" cy="5503515"/>
          </a:xfrm>
          <a:noFill/>
        </p:spPr>
        <p:txBody>
          <a:bodyPr vert="horz" lIns="91440" tIns="45720" rIns="91440" bIns="45720" rtlCol="0">
            <a:noAutofit/>
          </a:bodyPr>
          <a:lstStyle/>
          <a:p>
            <a:r>
              <a:rPr lang="en-US" sz="1600" b="1" dirty="0"/>
              <a:t>Our 2026 Goals</a:t>
            </a:r>
          </a:p>
          <a:p>
            <a:r>
              <a:rPr lang="en-US" sz="1600" dirty="0"/>
              <a:t>Reduce our </a:t>
            </a:r>
            <a:r>
              <a:rPr lang="en-US" sz="1600" b="1" dirty="0"/>
              <a:t>carbon footprint by 1%</a:t>
            </a:r>
            <a:r>
              <a:rPr lang="en-US" sz="1600" dirty="0"/>
              <a:t> and integrate </a:t>
            </a:r>
            <a:r>
              <a:rPr lang="en-US" sz="1600" b="1" dirty="0"/>
              <a:t>carbon offsetting efforts</a:t>
            </a:r>
            <a:r>
              <a:rPr lang="en-US" sz="1600" dirty="0"/>
              <a:t> into our daily operations and activities throughout the year.</a:t>
            </a:r>
          </a:p>
          <a:p>
            <a:r>
              <a:rPr lang="en-US" sz="1600" dirty="0"/>
              <a:t>Encourage our guests and staff to use </a:t>
            </a:r>
            <a:r>
              <a:rPr lang="en-US" sz="1600" b="1" dirty="0"/>
              <a:t>low-carbon transportation options</a:t>
            </a:r>
            <a:r>
              <a:rPr lang="en-US" sz="1600" dirty="0"/>
              <a:t>, such as public transport and the metro.</a:t>
            </a:r>
          </a:p>
          <a:p>
            <a:r>
              <a:rPr lang="en-US" sz="1600" dirty="0"/>
              <a:t>Plan to </a:t>
            </a:r>
            <a:r>
              <a:rPr lang="en-US" sz="1600" b="1" dirty="0"/>
              <a:t>reduce and ultimately eliminate waste generation</a:t>
            </a:r>
            <a:r>
              <a:rPr lang="en-US" sz="1600" dirty="0"/>
              <a:t>.</a:t>
            </a:r>
          </a:p>
          <a:p>
            <a:r>
              <a:rPr lang="en-US" sz="1600" dirty="0"/>
              <a:t>Implement measures to </a:t>
            </a:r>
            <a:r>
              <a:rPr lang="en-US" sz="1600" b="1" dirty="0"/>
              <a:t>reduce electricity consumption</a:t>
            </a:r>
            <a:r>
              <a:rPr lang="en-US" sz="1600" dirty="0"/>
              <a:t>.</a:t>
            </a:r>
          </a:p>
          <a:p>
            <a:r>
              <a:rPr lang="en-US" sz="1600" dirty="0"/>
              <a:t>Implement measures to </a:t>
            </a:r>
            <a:r>
              <a:rPr lang="en-US" sz="1600" b="1" dirty="0"/>
              <a:t>reduce water consumption</a:t>
            </a:r>
            <a:r>
              <a:rPr lang="en-US" sz="1600" dirty="0"/>
              <a:t>.</a:t>
            </a:r>
          </a:p>
          <a:p>
            <a:r>
              <a:rPr lang="en-US" sz="1600" dirty="0"/>
              <a:t>Implement measures to </a:t>
            </a:r>
            <a:r>
              <a:rPr lang="en-US" sz="1600" b="1" dirty="0"/>
              <a:t>reduce natural gas consumption</a:t>
            </a:r>
            <a:r>
              <a:rPr lang="en-US" sz="1600" dirty="0"/>
              <a:t>.</a:t>
            </a:r>
          </a:p>
          <a:p>
            <a:r>
              <a:rPr lang="en-US" sz="1600" dirty="0"/>
              <a:t>Monitor and implement measures to </a:t>
            </a:r>
            <a:r>
              <a:rPr lang="en-US" sz="1600" b="1" dirty="0"/>
              <a:t>reduce paper consumption</a:t>
            </a:r>
            <a:r>
              <a:rPr lang="en-US" sz="1600" dirty="0"/>
              <a:t>.</a:t>
            </a:r>
          </a:p>
          <a:p>
            <a:r>
              <a:rPr lang="en-US" sz="1600" dirty="0"/>
              <a:t>Aim to use </a:t>
            </a:r>
            <a:r>
              <a:rPr lang="en-US" sz="1600" b="1" dirty="0"/>
              <a:t>raw materials from sustainable sources</a:t>
            </a:r>
            <a:r>
              <a:rPr lang="en-US" sz="1600" dirty="0"/>
              <a:t>.</a:t>
            </a:r>
          </a:p>
          <a:p>
            <a:r>
              <a:rPr lang="en-US" sz="1600" dirty="0"/>
              <a:t>Benefit from </a:t>
            </a:r>
            <a:r>
              <a:rPr lang="en-US" sz="1600" b="1" dirty="0"/>
              <a:t>local suppliers and employment opportunities</a:t>
            </a:r>
            <a:r>
              <a:rPr lang="en-US" sz="1600" dirty="0"/>
              <a:t>.</a:t>
            </a:r>
          </a:p>
          <a:p>
            <a:r>
              <a:rPr lang="en-US" sz="1600" dirty="0"/>
              <a:t>When selecting suppliers, give priority to their </a:t>
            </a:r>
            <a:r>
              <a:rPr lang="en-US" sz="1600" b="1" dirty="0"/>
              <a:t>sustainability and environmental responsibility</a:t>
            </a:r>
            <a:r>
              <a:rPr lang="en-US" sz="1600" dirty="0"/>
              <a:t>.</a:t>
            </a:r>
          </a:p>
        </p:txBody>
      </p:sp>
    </p:spTree>
    <p:extLst>
      <p:ext uri="{BB962C8B-B14F-4D97-AF65-F5344CB8AC3E}">
        <p14:creationId xmlns:p14="http://schemas.microsoft.com/office/powerpoint/2010/main" val="13094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yeşil içeren bir resim&#10;&#10;Yapay zeka tarafından oluşturulan içerik yanlış olabilir.">
            <a:extLst>
              <a:ext uri="{FF2B5EF4-FFF2-40B4-BE49-F238E27FC236}">
                <a16:creationId xmlns:a16="http://schemas.microsoft.com/office/drawing/2014/main" id="{7E76CE6C-4CFE-C652-3486-AF5756DFAA30}"/>
              </a:ext>
            </a:extLst>
          </p:cNvPr>
          <p:cNvPicPr>
            <a:picLocks noChangeAspect="1"/>
          </p:cNvPicPr>
          <p:nvPr/>
        </p:nvPicPr>
        <p:blipFill>
          <a:blip r:embed="rId3">
            <a:extLst>
              <a:ext uri="{28A0092B-C50C-407E-A947-70E740481C1C}">
                <a14:useLocalDpi xmlns:a14="http://schemas.microsoft.com/office/drawing/2010/main" val="0"/>
              </a:ext>
            </a:extLst>
          </a:blip>
          <a:srcRect t="3138" b="4454"/>
          <a:stretch>
            <a:fillRect/>
          </a:stretch>
        </p:blipFill>
        <p:spPr>
          <a:xfrm>
            <a:off x="0" y="197848"/>
            <a:ext cx="7694611" cy="591670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38" name="Rectangle 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7D63863-0B2B-7321-82CA-299970EAC08C}"/>
              </a:ext>
            </a:extLst>
          </p:cNvPr>
          <p:cNvSpPr>
            <a:spLocks noGrp="1"/>
          </p:cNvSpPr>
          <p:nvPr>
            <p:ph type="ctrTitle"/>
          </p:nvPr>
        </p:nvSpPr>
        <p:spPr>
          <a:xfrm>
            <a:off x="6094475" y="236670"/>
            <a:ext cx="6325495" cy="1403872"/>
          </a:xfrm>
          <a:noFill/>
        </p:spPr>
        <p:txBody>
          <a:bodyPr>
            <a:normAutofit/>
          </a:bodyPr>
          <a:lstStyle/>
          <a:p>
            <a:r>
              <a:rPr lang="tr-TR" sz="4400" dirty="0">
                <a:solidFill>
                  <a:srgbClr val="FF0000"/>
                </a:solidFill>
              </a:rPr>
              <a:t>5.6. CONTINUOUS IMPROVEMENT</a:t>
            </a:r>
            <a:endParaRPr lang="tr-TR" sz="4400" dirty="0">
              <a:latin typeface="+mn-lt"/>
            </a:endParaRPr>
          </a:p>
        </p:txBody>
      </p:sp>
      <p:sp>
        <p:nvSpPr>
          <p:cNvPr id="7" name="Alt Başlık 2">
            <a:extLst>
              <a:ext uri="{FF2B5EF4-FFF2-40B4-BE49-F238E27FC236}">
                <a16:creationId xmlns:a16="http://schemas.microsoft.com/office/drawing/2014/main" id="{FC12AD61-02BB-390A-E782-EB8E7BD7A5B7}"/>
              </a:ext>
            </a:extLst>
          </p:cNvPr>
          <p:cNvSpPr>
            <a:spLocks noGrp="1"/>
          </p:cNvSpPr>
          <p:nvPr>
            <p:ph type="subTitle" idx="1"/>
          </p:nvPr>
        </p:nvSpPr>
        <p:spPr>
          <a:xfrm>
            <a:off x="7694610" y="1640541"/>
            <a:ext cx="4192590" cy="4512833"/>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a:bodyPr>
          <a:lstStyle/>
          <a:p>
            <a:pPr lvl="0" eaLnBrk="0" fontAlgn="base" hangingPunct="0">
              <a:lnSpc>
                <a:spcPct val="100000"/>
              </a:lnSpc>
              <a:spcBef>
                <a:spcPct val="0"/>
              </a:spcBef>
              <a:spcAft>
                <a:spcPct val="0"/>
              </a:spcAft>
              <a:buFontTx/>
              <a:buChar char="•"/>
            </a:pPr>
            <a:r>
              <a:rPr lang="tr-TR" sz="1800" dirty="0">
                <a:latin typeface="Calibri" panose="020F0502020204030204" pitchFamily="34" charset="0"/>
                <a:ea typeface="Calibri" panose="020F0502020204030204" pitchFamily="34" charset="0"/>
                <a:cs typeface="Calibri" panose="020F0502020204030204" pitchFamily="34" charset="0"/>
              </a:rPr>
              <a:t> </a:t>
            </a:r>
            <a:r>
              <a:rPr lang="en-US" altLang="en-US" sz="2800" b="1" dirty="0">
                <a:latin typeface="Arial" panose="020B0604020202020204" pitchFamily="34" charset="0"/>
              </a:rPr>
              <a:t>Sustainability goals are updated annually</a:t>
            </a:r>
            <a:r>
              <a:rPr lang="en-US" altLang="en-US" sz="2800" dirty="0">
                <a:latin typeface="Arial" panose="020B0604020202020204" pitchFamily="34" charset="0"/>
              </a:rPr>
              <a:t> and monitored using tracking tables.</a:t>
            </a:r>
          </a:p>
          <a:p>
            <a:pPr lvl="0" eaLnBrk="0" fontAlgn="base" hangingPunct="0">
              <a:lnSpc>
                <a:spcPct val="100000"/>
              </a:lnSpc>
              <a:spcBef>
                <a:spcPct val="0"/>
              </a:spcBef>
              <a:spcAft>
                <a:spcPct val="0"/>
              </a:spcAft>
              <a:buFontTx/>
              <a:buChar char="•"/>
            </a:pPr>
            <a:r>
              <a:rPr lang="tr-TR" altLang="en-US" sz="2800" dirty="0">
                <a:latin typeface="Arial" panose="020B0604020202020204" pitchFamily="34" charset="0"/>
              </a:rPr>
              <a:t>     </a:t>
            </a:r>
            <a:r>
              <a:rPr lang="en-US" altLang="en-US" sz="2800" dirty="0">
                <a:latin typeface="Arial" panose="020B0604020202020204" pitchFamily="34" charset="0"/>
              </a:rPr>
              <a:t>It is believed that </a:t>
            </a:r>
            <a:r>
              <a:rPr lang="en-US" altLang="en-US" sz="2800" b="1" dirty="0">
                <a:latin typeface="Arial" panose="020B0604020202020204" pitchFamily="34" charset="0"/>
              </a:rPr>
              <a:t>sustainable tourism is not only about practices but also a developing culture</a:t>
            </a:r>
            <a:r>
              <a:rPr lang="en-US" altLang="en-US" sz="2800" dirty="0">
                <a:latin typeface="Arial" panose="020B0604020202020204" pitchFamily="34" charset="0"/>
              </a:rPr>
              <a:t>.</a:t>
            </a:r>
          </a:p>
          <a:p>
            <a:pPr algn="l"/>
            <a:endParaRPr lang="tr-TR" sz="1500" dirty="0"/>
          </a:p>
        </p:txBody>
      </p:sp>
    </p:spTree>
    <p:extLst>
      <p:ext uri="{BB962C8B-B14F-4D97-AF65-F5344CB8AC3E}">
        <p14:creationId xmlns:p14="http://schemas.microsoft.com/office/powerpoint/2010/main" val="92545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700"/>
                                        <p:tgtEl>
                                          <p:spTgt spid="7">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7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EB064BE-78FB-25D3-833B-583F66FC179F}"/>
              </a:ext>
            </a:extLst>
          </p:cNvPr>
          <p:cNvSpPr>
            <a:spLocks noGrp="1"/>
          </p:cNvSpPr>
          <p:nvPr>
            <p:ph type="title"/>
          </p:nvPr>
        </p:nvSpPr>
        <p:spPr>
          <a:xfrm>
            <a:off x="111489" y="296674"/>
            <a:ext cx="6766558" cy="922238"/>
          </a:xfrm>
        </p:spPr>
        <p:txBody>
          <a:bodyPr>
            <a:normAutofit/>
          </a:bodyPr>
          <a:lstStyle/>
          <a:p>
            <a:r>
              <a:rPr lang="en-US" sz="3600" dirty="0">
                <a:solidFill>
                  <a:srgbClr val="FF0000"/>
                </a:solidFill>
              </a:rPr>
              <a:t>6. Personnel and Working Life</a:t>
            </a:r>
            <a:endParaRPr lang="tr-TR" sz="3600" dirty="0">
              <a:solidFill>
                <a:schemeClr val="tx2"/>
              </a:solidFill>
            </a:endParaRPr>
          </a:p>
        </p:txBody>
      </p:sp>
      <p:sp>
        <p:nvSpPr>
          <p:cNvPr id="3" name="İçerik Yer Tutucusu 2">
            <a:extLst>
              <a:ext uri="{FF2B5EF4-FFF2-40B4-BE49-F238E27FC236}">
                <a16:creationId xmlns:a16="http://schemas.microsoft.com/office/drawing/2014/main" id="{9629BE54-0AEF-666E-62FC-FF9BD01447D5}"/>
              </a:ext>
            </a:extLst>
          </p:cNvPr>
          <p:cNvSpPr>
            <a:spLocks noGrp="1"/>
          </p:cNvSpPr>
          <p:nvPr>
            <p:ph idx="1"/>
          </p:nvPr>
        </p:nvSpPr>
        <p:spPr>
          <a:xfrm>
            <a:off x="161365" y="1218912"/>
            <a:ext cx="6530380" cy="5678820"/>
          </a:xfrm>
        </p:spPr>
        <p:txBody>
          <a:bodyPr anchor="t">
            <a:noAutofit/>
          </a:bodyPr>
          <a:lstStyle/>
          <a:p>
            <a:r>
              <a:rPr lang="en-US" sz="1600" dirty="0"/>
              <a:t>We are a big family that </a:t>
            </a:r>
            <a:r>
              <a:rPr lang="en-US" sz="1600" b="1" dirty="0"/>
              <a:t>believes in teamwork</a:t>
            </a:r>
            <a:r>
              <a:rPr lang="en-US" sz="1600" dirty="0"/>
              <a:t>, where employees stay with the organization for many years, everyone is evaluated under equal conditions, and those who wish to develop themselves are supported, while taking guest expectations into account and working with the </a:t>
            </a:r>
            <a:r>
              <a:rPr lang="en-US" sz="1600" b="1" dirty="0"/>
              <a:t>warmest hospitality</a:t>
            </a:r>
            <a:r>
              <a:rPr lang="en-US" sz="1600" dirty="0"/>
              <a:t>.</a:t>
            </a:r>
          </a:p>
          <a:p>
            <a:r>
              <a:rPr lang="en-US" sz="1600" dirty="0"/>
              <a:t>In accordance with the annual training program, our employees are provided with </a:t>
            </a:r>
            <a:r>
              <a:rPr lang="en-US" sz="1600" b="1" dirty="0"/>
              <a:t>environmental trainings</a:t>
            </a:r>
            <a:r>
              <a:rPr lang="en-US" sz="1600" dirty="0"/>
              <a:t>. The trainings cover topics such as reducing the consumption of natural resources, minimizing and properly segregating waste, and procedures related to hazardous waste. Trainings are conducted using both </a:t>
            </a:r>
            <a:r>
              <a:rPr lang="en-US" sz="1600" b="1" dirty="0"/>
              <a:t>internal and external resources</a:t>
            </a:r>
            <a:r>
              <a:rPr lang="en-US" sz="1600" dirty="0"/>
              <a:t>.</a:t>
            </a:r>
          </a:p>
          <a:p>
            <a:r>
              <a:rPr lang="en-US" sz="1600" dirty="0"/>
              <a:t>Our employees receive </a:t>
            </a:r>
            <a:r>
              <a:rPr lang="en-US" sz="1600" b="1" dirty="0"/>
              <a:t>Occupational Health and Safety Training, Environmental Awareness and Waste Management Training, Sustainable Tourism Trainings, and Energy and Water Saving Trainings</a:t>
            </a:r>
            <a:r>
              <a:rPr lang="en-US" sz="1600" dirty="0"/>
              <a:t> to enhance their awareness. All employees working in food-related areas also receive </a:t>
            </a:r>
            <a:r>
              <a:rPr lang="en-US" sz="1600" b="1" dirty="0"/>
              <a:t>hygiene training</a:t>
            </a:r>
            <a:r>
              <a:rPr lang="en-US" sz="1600" dirty="0"/>
              <a:t>.</a:t>
            </a:r>
          </a:p>
          <a:p>
            <a:r>
              <a:rPr lang="en-US" sz="1600" dirty="0"/>
              <a:t>In addition, to ensure higher-quality and dedicated communication with our conscious staff, trainings on </a:t>
            </a:r>
            <a:r>
              <a:rPr lang="en-US" sz="1600" b="1" dirty="0"/>
              <a:t>communication skills, prevention of child abuse, and gender equality</a:t>
            </a:r>
            <a:r>
              <a:rPr lang="en-US" sz="1600" dirty="0"/>
              <a:t> are also provided.</a:t>
            </a:r>
          </a:p>
          <a:p>
            <a:r>
              <a:rPr lang="en-US" sz="1600" dirty="0"/>
              <a:t>After completing these trainings, our staff fully understands </a:t>
            </a:r>
            <a:r>
              <a:rPr lang="en-US" sz="1600" b="1" dirty="0"/>
              <a:t>what we do for Sustainable Tourism</a:t>
            </a:r>
            <a:r>
              <a:rPr lang="en-US" sz="1600" dirty="0"/>
              <a:t>, the </a:t>
            </a:r>
            <a:r>
              <a:rPr lang="en-US" sz="1600" b="1" dirty="0"/>
              <a:t>targets of our implemented practices</a:t>
            </a:r>
            <a:r>
              <a:rPr lang="en-US" sz="1600" dirty="0"/>
              <a:t>, and </a:t>
            </a:r>
            <a:r>
              <a:rPr lang="en-US" sz="1600" b="1" dirty="0"/>
              <a:t>how they can contribute</a:t>
            </a:r>
            <a:r>
              <a:rPr lang="en-US" sz="1600" dirty="0"/>
              <a:t> to these practices within our facility.</a:t>
            </a:r>
          </a:p>
        </p:txBody>
      </p:sp>
      <p:grpSp>
        <p:nvGrpSpPr>
          <p:cNvPr id="37" name="Group 3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8" name="Freeform: Shape 3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Kaptan">
            <a:extLst>
              <a:ext uri="{FF2B5EF4-FFF2-40B4-BE49-F238E27FC236}">
                <a16:creationId xmlns:a16="http://schemas.microsoft.com/office/drawing/2014/main" id="{2B1A8095-B394-EFF1-1490-AA54AC801E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62944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B275DB-3D16-28AE-690E-FCB66A897C24}"/>
              </a:ext>
            </a:extLst>
          </p:cNvPr>
          <p:cNvSpPr>
            <a:spLocks noGrp="1"/>
          </p:cNvSpPr>
          <p:nvPr>
            <p:ph type="title"/>
          </p:nvPr>
        </p:nvSpPr>
        <p:spPr>
          <a:xfrm>
            <a:off x="827088" y="29901"/>
            <a:ext cx="10515600" cy="1325563"/>
          </a:xfrm>
        </p:spPr>
        <p:txBody>
          <a:bodyPr/>
          <a:lstStyle/>
          <a:p>
            <a:pPr algn="ctr"/>
            <a:r>
              <a:rPr lang="tr-TR" dirty="0">
                <a:solidFill>
                  <a:srgbClr val="FF0000"/>
                </a:solidFill>
              </a:rPr>
              <a:t>6.1 STAFF DISTRIBUTION</a:t>
            </a:r>
            <a:endParaRPr lang="tr-TR" dirty="0"/>
          </a:p>
        </p:txBody>
      </p:sp>
      <p:sp>
        <p:nvSpPr>
          <p:cNvPr id="3" name="Metin Yer Tutucusu 2">
            <a:extLst>
              <a:ext uri="{FF2B5EF4-FFF2-40B4-BE49-F238E27FC236}">
                <a16:creationId xmlns:a16="http://schemas.microsoft.com/office/drawing/2014/main" id="{3440C0E9-AEBF-8663-68A5-AA608960853B}"/>
              </a:ext>
            </a:extLst>
          </p:cNvPr>
          <p:cNvSpPr>
            <a:spLocks noGrp="1"/>
          </p:cNvSpPr>
          <p:nvPr>
            <p:ph type="body" idx="1"/>
          </p:nvPr>
        </p:nvSpPr>
        <p:spPr>
          <a:xfrm>
            <a:off x="839788" y="1355464"/>
            <a:ext cx="5157787" cy="688489"/>
          </a:xfrm>
        </p:spPr>
        <p:txBody>
          <a:bodyPr>
            <a:normAutofit lnSpcReduction="10000"/>
          </a:bodyPr>
          <a:lstStyle/>
          <a:p>
            <a:r>
              <a:rPr lang="tr-TR" dirty="0"/>
              <a:t>LOCAL STAFF RATIO</a:t>
            </a:r>
          </a:p>
        </p:txBody>
      </p:sp>
      <p:sp>
        <p:nvSpPr>
          <p:cNvPr id="5" name="Metin Yer Tutucusu 4">
            <a:extLst>
              <a:ext uri="{FF2B5EF4-FFF2-40B4-BE49-F238E27FC236}">
                <a16:creationId xmlns:a16="http://schemas.microsoft.com/office/drawing/2014/main" id="{A70ECF7E-D557-0E4A-7787-FA10031F32EE}"/>
              </a:ext>
            </a:extLst>
          </p:cNvPr>
          <p:cNvSpPr>
            <a:spLocks noGrp="1"/>
          </p:cNvSpPr>
          <p:nvPr>
            <p:ph type="body" sz="quarter" idx="3"/>
          </p:nvPr>
        </p:nvSpPr>
        <p:spPr>
          <a:xfrm>
            <a:off x="6172200" y="1355464"/>
            <a:ext cx="5183188" cy="688489"/>
          </a:xfrm>
        </p:spPr>
        <p:txBody>
          <a:bodyPr>
            <a:normAutofit lnSpcReduction="10000"/>
          </a:bodyPr>
          <a:lstStyle/>
          <a:p>
            <a:pPr algn="ctr"/>
            <a:r>
              <a:rPr lang="tr-TR" dirty="0"/>
              <a:t>GENDER DISTRIBUTION OF EMPLOYEES</a:t>
            </a:r>
          </a:p>
        </p:txBody>
      </p:sp>
      <p:sp>
        <p:nvSpPr>
          <p:cNvPr id="6" name="İçerik Yer Tutucusu 5">
            <a:extLst>
              <a:ext uri="{FF2B5EF4-FFF2-40B4-BE49-F238E27FC236}">
                <a16:creationId xmlns:a16="http://schemas.microsoft.com/office/drawing/2014/main" id="{B80557AD-6F27-C222-9995-A5994F265CB5}"/>
              </a:ext>
            </a:extLst>
          </p:cNvPr>
          <p:cNvSpPr>
            <a:spLocks noGrp="1"/>
          </p:cNvSpPr>
          <p:nvPr>
            <p:ph sz="quarter" idx="4"/>
          </p:nvPr>
        </p:nvSpPr>
        <p:spPr/>
        <p:txBody>
          <a:bodyPr/>
          <a:lstStyle/>
          <a:p>
            <a:endParaRPr lang="en-US"/>
          </a:p>
        </p:txBody>
      </p:sp>
      <p:pic>
        <p:nvPicPr>
          <p:cNvPr id="20" name="İçerik Yer Tutucusu 19">
            <a:extLst>
              <a:ext uri="{FF2B5EF4-FFF2-40B4-BE49-F238E27FC236}">
                <a16:creationId xmlns:a16="http://schemas.microsoft.com/office/drawing/2014/main" id="{1F1AE118-9D3B-123B-6738-0910CD9CB65A}"/>
              </a:ext>
            </a:extLst>
          </p:cNvPr>
          <p:cNvPicPr>
            <a:picLocks noGrp="1" noChangeAspect="1"/>
          </p:cNvPicPr>
          <p:nvPr>
            <p:ph sz="half" idx="2"/>
          </p:nvPr>
        </p:nvPicPr>
        <p:blipFill>
          <a:blip r:embed="rId3"/>
          <a:stretch>
            <a:fillRect/>
          </a:stretch>
        </p:blipFill>
        <p:spPr>
          <a:xfrm>
            <a:off x="836613" y="2301385"/>
            <a:ext cx="10518776" cy="4037070"/>
          </a:xfrm>
          <a:prstGeom prst="rect">
            <a:avLst/>
          </a:prstGeom>
        </p:spPr>
      </p:pic>
    </p:spTree>
    <p:extLst>
      <p:ext uri="{BB962C8B-B14F-4D97-AF65-F5344CB8AC3E}">
        <p14:creationId xmlns:p14="http://schemas.microsoft.com/office/powerpoint/2010/main" val="287472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FD62C2-14CF-F114-CF8A-B4FA02278135}"/>
              </a:ext>
            </a:extLst>
          </p:cNvPr>
          <p:cNvSpPr>
            <a:spLocks noGrp="1"/>
          </p:cNvSpPr>
          <p:nvPr>
            <p:ph type="title"/>
          </p:nvPr>
        </p:nvSpPr>
        <p:spPr/>
        <p:txBody>
          <a:bodyPr/>
          <a:lstStyle/>
          <a:p>
            <a:r>
              <a:rPr lang="en-US" dirty="0">
                <a:solidFill>
                  <a:srgbClr val="FF0000"/>
                </a:solidFill>
              </a:rPr>
              <a:t>6.2. FACILITIES OFFERED TO PERSONNEL</a:t>
            </a:r>
            <a:endParaRPr lang="tr-TR" dirty="0"/>
          </a:p>
        </p:txBody>
      </p:sp>
      <p:sp>
        <p:nvSpPr>
          <p:cNvPr id="3" name="İçerik Yer Tutucusu 2">
            <a:extLst>
              <a:ext uri="{FF2B5EF4-FFF2-40B4-BE49-F238E27FC236}">
                <a16:creationId xmlns:a16="http://schemas.microsoft.com/office/drawing/2014/main" id="{A6EE5B71-F7B0-02EB-3521-11325C25C8CA}"/>
              </a:ext>
            </a:extLst>
          </p:cNvPr>
          <p:cNvSpPr>
            <a:spLocks noGrp="1"/>
          </p:cNvSpPr>
          <p:nvPr>
            <p:ph idx="1"/>
          </p:nvPr>
        </p:nvSpPr>
        <p:spPr>
          <a:xfrm>
            <a:off x="408791" y="1825625"/>
            <a:ext cx="11585985" cy="4177142"/>
          </a:xfrm>
        </p:spPr>
        <p:txBody>
          <a:bodyPr>
            <a:normAutofit lnSpcReduction="10000"/>
          </a:bodyPr>
          <a:lstStyle/>
          <a:p>
            <a:pPr>
              <a:spcBef>
                <a:spcPts val="55"/>
              </a:spcBef>
              <a:buNone/>
            </a:pPr>
            <a:endParaRPr lang="tr-TR" sz="1800" dirty="0">
              <a:effectLst/>
              <a:latin typeface="Calibri" panose="020F0502020204030204" pitchFamily="34" charset="0"/>
              <a:ea typeface="Calibri" panose="020F0502020204030204" pitchFamily="34" charset="0"/>
            </a:endParaRPr>
          </a:p>
          <a:p>
            <a:pPr>
              <a:spcBef>
                <a:spcPts val="15"/>
              </a:spcBef>
              <a:buNone/>
            </a:pPr>
            <a:r>
              <a:rPr lang="en-US" sz="3200" b="1" dirty="0"/>
              <a:t>Staff Cafeteria:</a:t>
            </a:r>
            <a:br>
              <a:rPr lang="en-US" sz="3200" dirty="0"/>
            </a:br>
            <a:r>
              <a:rPr lang="en-US" sz="3200" dirty="0"/>
              <a:t>Meals served in the staff cafeteria are </a:t>
            </a:r>
            <a:r>
              <a:rPr lang="en-US" sz="3200" b="1" dirty="0"/>
              <a:t>free of charge</a:t>
            </a:r>
            <a:r>
              <a:rPr lang="en-US" sz="3200" dirty="0"/>
              <a:t> for employees.</a:t>
            </a:r>
            <a:br>
              <a:rPr lang="en-US" sz="3200" dirty="0"/>
            </a:br>
            <a:r>
              <a:rPr lang="en-US" sz="3200" dirty="0"/>
              <a:t>With menus that </a:t>
            </a:r>
            <a:r>
              <a:rPr lang="en-US" sz="3200" b="1" dirty="0"/>
              <a:t>change every two weeks</a:t>
            </a:r>
            <a:r>
              <a:rPr lang="en-US" sz="3200" dirty="0"/>
              <a:t>, the staff cafeteria provides </a:t>
            </a:r>
            <a:r>
              <a:rPr lang="en-US" sz="3200" b="1" dirty="0"/>
              <a:t>breakfast, lunch, and dinner (3 meals)</a:t>
            </a:r>
            <a:r>
              <a:rPr lang="en-US" sz="3200" dirty="0"/>
              <a:t> for employees.</a:t>
            </a:r>
            <a:endParaRPr lang="tr-TR" sz="3200" dirty="0">
              <a:latin typeface="Calibri" panose="020F0502020204030204" pitchFamily="34" charset="0"/>
              <a:ea typeface="Calibri" panose="020F0502020204030204" pitchFamily="34" charset="0"/>
            </a:endParaRPr>
          </a:p>
          <a:p>
            <a:pPr>
              <a:spcBef>
                <a:spcPts val="15"/>
              </a:spcBef>
              <a:buNone/>
            </a:pPr>
            <a:endParaRPr lang="tr-TR" sz="3200" dirty="0">
              <a:effectLst/>
              <a:latin typeface="Calibri" panose="020F0502020204030204" pitchFamily="34" charset="0"/>
              <a:ea typeface="Calibri" panose="020F0502020204030204" pitchFamily="34" charset="0"/>
            </a:endParaRPr>
          </a:p>
          <a:p>
            <a:pPr>
              <a:spcBef>
                <a:spcPts val="15"/>
              </a:spcBef>
              <a:buNone/>
            </a:pPr>
            <a:r>
              <a:rPr lang="en-US" sz="3200" b="1" dirty="0">
                <a:latin typeface="Calibri" panose="020F0502020204030204" pitchFamily="34" charset="0"/>
                <a:ea typeface="Calibri" panose="020F0502020204030204" pitchFamily="34" charset="0"/>
              </a:rPr>
              <a:t>Holiday Bonus; Our employees are given bonuses during religious holidays.</a:t>
            </a:r>
            <a:endParaRPr lang="tr-TR"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2192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05FECB-2B7B-F511-E024-D9A24FA7DA46}"/>
              </a:ext>
            </a:extLst>
          </p:cNvPr>
          <p:cNvSpPr>
            <a:spLocks noGrp="1"/>
          </p:cNvSpPr>
          <p:nvPr>
            <p:ph type="title"/>
          </p:nvPr>
        </p:nvSpPr>
        <p:spPr/>
        <p:txBody>
          <a:bodyPr/>
          <a:lstStyle/>
          <a:p>
            <a:pPr algn="ctr"/>
            <a:r>
              <a:rPr lang="tr-TR" dirty="0">
                <a:solidFill>
                  <a:srgbClr val="FF0000"/>
                </a:solidFill>
              </a:rPr>
              <a:t>7. COMMUNICATION WITH STAKEHOLDERS</a:t>
            </a:r>
            <a:endParaRPr lang="tr-TR" dirty="0"/>
          </a:p>
        </p:txBody>
      </p:sp>
      <p:sp>
        <p:nvSpPr>
          <p:cNvPr id="3" name="İçerik Yer Tutucusu 2">
            <a:extLst>
              <a:ext uri="{FF2B5EF4-FFF2-40B4-BE49-F238E27FC236}">
                <a16:creationId xmlns:a16="http://schemas.microsoft.com/office/drawing/2014/main" id="{8767B35F-E880-7CCA-E60B-F5146275129A}"/>
              </a:ext>
            </a:extLst>
          </p:cNvPr>
          <p:cNvSpPr>
            <a:spLocks noGrp="1"/>
          </p:cNvSpPr>
          <p:nvPr>
            <p:ph idx="1"/>
          </p:nvPr>
        </p:nvSpPr>
        <p:spPr/>
        <p:txBody>
          <a:bodyPr/>
          <a:lstStyle/>
          <a:p>
            <a:pPr marL="0" lvl="0" indent="0" eaLnBrk="0" fontAlgn="base" hangingPunct="0">
              <a:lnSpc>
                <a:spcPct val="100000"/>
              </a:lnSpc>
              <a:spcBef>
                <a:spcPct val="0"/>
              </a:spcBef>
              <a:spcAft>
                <a:spcPct val="0"/>
              </a:spcAft>
              <a:buFontTx/>
              <a:buChar char="•"/>
            </a:pPr>
            <a:r>
              <a:rPr lang="en-US" altLang="en-US" sz="3200" dirty="0">
                <a:latin typeface="Arial" panose="020B0604020202020204" pitchFamily="34" charset="0"/>
              </a:rPr>
              <a:t>Continuous interaction with </a:t>
            </a:r>
            <a:r>
              <a:rPr lang="en-US" altLang="en-US" sz="3200" b="1" dirty="0">
                <a:latin typeface="Arial" panose="020B0604020202020204" pitchFamily="34" charset="0"/>
              </a:rPr>
              <a:t>internal stakeholders (staff)</a:t>
            </a:r>
            <a:r>
              <a:rPr lang="en-US" altLang="en-US" sz="3200" dirty="0">
                <a:latin typeface="Arial" panose="020B0604020202020204" pitchFamily="34" charset="0"/>
              </a:rPr>
              <a:t> is ensured through meetings, surveys, and trainings.</a:t>
            </a:r>
          </a:p>
          <a:p>
            <a:pPr marL="0" lvl="0" indent="0" eaLnBrk="0" fontAlgn="base" hangingPunct="0">
              <a:lnSpc>
                <a:spcPct val="100000"/>
              </a:lnSpc>
              <a:spcBef>
                <a:spcPct val="0"/>
              </a:spcBef>
              <a:spcAft>
                <a:spcPct val="0"/>
              </a:spcAft>
              <a:buFontTx/>
              <a:buChar char="•"/>
            </a:pPr>
            <a:r>
              <a:rPr lang="en-US" altLang="en-US" sz="3200" dirty="0">
                <a:latin typeface="Arial" panose="020B0604020202020204" pitchFamily="34" charset="0"/>
              </a:rPr>
              <a:t>Regular contacts are maintained with </a:t>
            </a:r>
            <a:r>
              <a:rPr lang="en-US" altLang="en-US" sz="3200" b="1" dirty="0">
                <a:latin typeface="Arial" panose="020B0604020202020204" pitchFamily="34" charset="0"/>
              </a:rPr>
              <a:t>external stakeholders (NGOs, local authorities, suppliers, guests)</a:t>
            </a:r>
            <a:r>
              <a:rPr lang="en-US" altLang="en-US" sz="3200" dirty="0">
                <a:latin typeface="Arial" panose="020B0604020202020204" pitchFamily="34" charset="0"/>
              </a:rPr>
              <a:t> to share information about sustainability efforts.</a:t>
            </a:r>
          </a:p>
          <a:p>
            <a:pPr marL="0" lvl="0" indent="0" eaLnBrk="0" fontAlgn="base" hangingPunct="0">
              <a:lnSpc>
                <a:spcPct val="100000"/>
              </a:lnSpc>
              <a:spcBef>
                <a:spcPct val="0"/>
              </a:spcBef>
              <a:spcAft>
                <a:spcPct val="0"/>
              </a:spcAft>
              <a:buFontTx/>
              <a:buChar char="•"/>
            </a:pPr>
            <a:r>
              <a:rPr lang="en-US" altLang="en-US" sz="3200" b="1" dirty="0">
                <a:latin typeface="Arial" panose="020B0604020202020204" pitchFamily="34" charset="0"/>
              </a:rPr>
              <a:t>Guest complaints and suggestions</a:t>
            </a:r>
            <a:r>
              <a:rPr lang="en-US" altLang="en-US" sz="3200" dirty="0">
                <a:latin typeface="Arial" panose="020B0604020202020204" pitchFamily="34" charset="0"/>
              </a:rPr>
              <a:t> are taken into account to continuously improve service quality.</a:t>
            </a:r>
          </a:p>
          <a:p>
            <a:pPr marL="0" indent="0">
              <a:buNone/>
            </a:pPr>
            <a:endParaRPr lang="tr-TR" dirty="0"/>
          </a:p>
        </p:txBody>
      </p:sp>
    </p:spTree>
    <p:extLst>
      <p:ext uri="{BB962C8B-B14F-4D97-AF65-F5344CB8AC3E}">
        <p14:creationId xmlns:p14="http://schemas.microsoft.com/office/powerpoint/2010/main" val="133663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2568CA61-ACDF-8D55-1438-8526A71CB07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2D23A1A-0360-C00E-2A15-36F2295967B3}"/>
              </a:ext>
            </a:extLst>
          </p:cNvPr>
          <p:cNvSpPr>
            <a:spLocks noGrp="1"/>
          </p:cNvSpPr>
          <p:nvPr>
            <p:ph type="title" idx="4294967295"/>
          </p:nvPr>
        </p:nvSpPr>
        <p:spPr>
          <a:xfrm>
            <a:off x="5307013" y="2085975"/>
            <a:ext cx="6884987" cy="1497013"/>
          </a:xfrm>
        </p:spPr>
        <p:txBody>
          <a:bodyPr vert="horz" lIns="91440" tIns="45720" rIns="91440" bIns="45720" rtlCol="0" anchor="b">
            <a:normAutofit/>
          </a:bodyPr>
          <a:lstStyle/>
          <a:p>
            <a:pPr algn="ctr"/>
            <a:br>
              <a:rPr lang="en-US" sz="3200" kern="1200">
                <a:solidFill>
                  <a:schemeClr val="tx1">
                    <a:lumMod val="65000"/>
                    <a:lumOff val="35000"/>
                  </a:schemeClr>
                </a:solidFill>
                <a:effectLst/>
                <a:latin typeface="+mj-lt"/>
                <a:ea typeface="+mj-ea"/>
                <a:cs typeface="+mj-cs"/>
              </a:rPr>
            </a:br>
            <a:endParaRPr lang="en-US" sz="3200" kern="1200">
              <a:solidFill>
                <a:schemeClr val="tx1">
                  <a:lumMod val="65000"/>
                  <a:lumOff val="35000"/>
                </a:schemeClr>
              </a:solidFill>
              <a:latin typeface="+mj-lt"/>
              <a:ea typeface="+mj-ea"/>
              <a:cs typeface="+mj-cs"/>
            </a:endParaRPr>
          </a:p>
        </p:txBody>
      </p:sp>
      <p:sp>
        <p:nvSpPr>
          <p:cNvPr id="4" name="Metin kutusu 3">
            <a:extLst>
              <a:ext uri="{FF2B5EF4-FFF2-40B4-BE49-F238E27FC236}">
                <a16:creationId xmlns:a16="http://schemas.microsoft.com/office/drawing/2014/main" id="{DD937F47-830A-3B77-B97A-037D9F23DDEE}"/>
              </a:ext>
            </a:extLst>
          </p:cNvPr>
          <p:cNvSpPr txBox="1"/>
          <p:nvPr/>
        </p:nvSpPr>
        <p:spPr>
          <a:xfrm>
            <a:off x="0" y="1623766"/>
            <a:ext cx="11617037" cy="4524315"/>
          </a:xfrm>
          <a:prstGeom prst="rect">
            <a:avLst/>
          </a:prstGeom>
          <a:noFill/>
        </p:spPr>
        <p:txBody>
          <a:bodyPr wrap="square">
            <a:spAutoFit/>
          </a:bodyPr>
          <a:lstStyle/>
          <a:p>
            <a:r>
              <a:rPr lang="en-US" sz="3200" dirty="0"/>
              <a:t>1. INTRODUCTION  </a:t>
            </a:r>
          </a:p>
          <a:p>
            <a:r>
              <a:rPr lang="en-US" sz="3200" dirty="0"/>
              <a:t>1.1. This report has been prepared to transparently present the environmental, social, cultural, and economic sustainability performance of KAR’S Hotel.  </a:t>
            </a:r>
          </a:p>
          <a:p>
            <a:r>
              <a:rPr lang="en-US" sz="3200" dirty="0"/>
              <a:t>1.2. The report has been structured in accordance with the Stage 3 criteria of the Global Sustainable Tourism Council (GSTC).  </a:t>
            </a:r>
          </a:p>
          <a:p>
            <a:r>
              <a:rPr lang="en-US" sz="3200" dirty="0"/>
              <a:t>1.3. During the data collection process, field observations, staff surveys, guest feedback, and environmental monitoring results were used.</a:t>
            </a:r>
          </a:p>
        </p:txBody>
      </p:sp>
    </p:spTree>
    <p:extLst>
      <p:ext uri="{BB962C8B-B14F-4D97-AF65-F5344CB8AC3E}">
        <p14:creationId xmlns:p14="http://schemas.microsoft.com/office/powerpoint/2010/main" val="23647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B11348-A57F-9336-B379-3BA7A1EEB867}"/>
              </a:ext>
            </a:extLst>
          </p:cNvPr>
          <p:cNvSpPr>
            <a:spLocks noGrp="1"/>
          </p:cNvSpPr>
          <p:nvPr>
            <p:ph type="title"/>
          </p:nvPr>
        </p:nvSpPr>
        <p:spPr/>
        <p:txBody>
          <a:bodyPr/>
          <a:lstStyle/>
          <a:p>
            <a:r>
              <a:rPr lang="en-US" dirty="0">
                <a:solidFill>
                  <a:srgbClr val="FF0000"/>
                </a:solidFill>
              </a:rPr>
              <a:t>8. LEGAL REGULATIONS AND COMPLIANCE</a:t>
            </a:r>
            <a:endParaRPr lang="tr-TR" dirty="0"/>
          </a:p>
        </p:txBody>
      </p:sp>
      <p:sp>
        <p:nvSpPr>
          <p:cNvPr id="3" name="İçerik Yer Tutucusu 2">
            <a:extLst>
              <a:ext uri="{FF2B5EF4-FFF2-40B4-BE49-F238E27FC236}">
                <a16:creationId xmlns:a16="http://schemas.microsoft.com/office/drawing/2014/main" id="{FD336380-CED7-7FF5-F3FC-49E0AC04B66A}"/>
              </a:ext>
            </a:extLst>
          </p:cNvPr>
          <p:cNvSpPr>
            <a:spLocks noGrp="1"/>
          </p:cNvSpPr>
          <p:nvPr>
            <p:ph idx="1"/>
          </p:nvPr>
        </p:nvSpPr>
        <p:spPr/>
        <p:txBody>
          <a:bodyPr/>
          <a:lstStyle/>
          <a:p>
            <a:pPr marL="0" lvl="0"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Zero Waste Regulation</a:t>
            </a:r>
            <a:endParaRPr lang="en-US" altLang="en-US"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Environmental Law and Water Pollution Control Regulation</a:t>
            </a:r>
            <a:endParaRPr lang="en-US" altLang="en-US"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Occupational Health and Safety Law</a:t>
            </a:r>
            <a:endParaRPr lang="en-US" altLang="en-US"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Personal Data Protection Law (KVKK)</a:t>
            </a:r>
            <a:endParaRPr lang="en-US" altLang="en-US"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Tourism Facilities Regulation and GSTC Criteria</a:t>
            </a:r>
            <a:endParaRPr lang="en-US" altLang="en-US" dirty="0">
              <a:latin typeface="Arial" panose="020B0604020202020204" pitchFamily="34" charset="0"/>
            </a:endParaRPr>
          </a:p>
          <a:p>
            <a:pPr marL="0" indent="0">
              <a:buNone/>
            </a:pPr>
            <a:endParaRPr lang="tr-TR" dirty="0"/>
          </a:p>
        </p:txBody>
      </p:sp>
    </p:spTree>
    <p:extLst>
      <p:ext uri="{BB962C8B-B14F-4D97-AF65-F5344CB8AC3E}">
        <p14:creationId xmlns:p14="http://schemas.microsoft.com/office/powerpoint/2010/main" val="405952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4CBD92E-0128-51BA-E0C9-6A525C80971A}"/>
              </a:ext>
            </a:extLst>
          </p:cNvPr>
          <p:cNvSpPr>
            <a:spLocks noGrp="1"/>
          </p:cNvSpPr>
          <p:nvPr>
            <p:ph type="title"/>
          </p:nvPr>
        </p:nvSpPr>
        <p:spPr>
          <a:xfrm>
            <a:off x="473373" y="161365"/>
            <a:ext cx="5149254" cy="1121308"/>
          </a:xfrm>
        </p:spPr>
        <p:txBody>
          <a:bodyPr vert="horz" lIns="91440" tIns="45720" rIns="91440" bIns="45720" rtlCol="0" anchor="b">
            <a:normAutofit/>
          </a:bodyPr>
          <a:lstStyle/>
          <a:p>
            <a:pPr algn="ctr"/>
            <a:r>
              <a:rPr lang="tr-TR" b="1" dirty="0">
                <a:solidFill>
                  <a:srgbClr val="FF0000"/>
                </a:solidFill>
              </a:rPr>
              <a:t>9. </a:t>
            </a:r>
            <a:r>
              <a:rPr lang="tr-TR" b="1" dirty="0" err="1">
                <a:solidFill>
                  <a:srgbClr val="FF0000"/>
                </a:solidFill>
              </a:rPr>
              <a:t>Customer</a:t>
            </a:r>
            <a:r>
              <a:rPr lang="tr-TR" b="1" dirty="0">
                <a:solidFill>
                  <a:srgbClr val="FF0000"/>
                </a:solidFill>
              </a:rPr>
              <a:t> </a:t>
            </a:r>
            <a:r>
              <a:rPr lang="tr-TR" b="1" dirty="0" err="1">
                <a:solidFill>
                  <a:srgbClr val="FF0000"/>
                </a:solidFill>
              </a:rPr>
              <a:t>Satisfaction</a:t>
            </a:r>
            <a:endParaRPr lang="en-US" kern="1200" dirty="0">
              <a:solidFill>
                <a:srgbClr val="595959"/>
              </a:solidFill>
              <a:latin typeface="+mj-lt"/>
              <a:ea typeface="+mj-ea"/>
              <a:cs typeface="+mj-cs"/>
            </a:endParaRPr>
          </a:p>
        </p:txBody>
      </p:sp>
      <p:sp>
        <p:nvSpPr>
          <p:cNvPr id="4" name="Metin Yer Tutucusu 3">
            <a:extLst>
              <a:ext uri="{FF2B5EF4-FFF2-40B4-BE49-F238E27FC236}">
                <a16:creationId xmlns:a16="http://schemas.microsoft.com/office/drawing/2014/main" id="{C222E499-CD6F-719E-8893-BDF5056308E1}"/>
              </a:ext>
            </a:extLst>
          </p:cNvPr>
          <p:cNvSpPr>
            <a:spLocks noGrp="1"/>
          </p:cNvSpPr>
          <p:nvPr>
            <p:ph type="body" sz="half" idx="2"/>
          </p:nvPr>
        </p:nvSpPr>
        <p:spPr>
          <a:xfrm>
            <a:off x="0" y="1807108"/>
            <a:ext cx="6096000" cy="5050892"/>
          </a:xfrm>
        </p:spPr>
        <p:txBody>
          <a:bodyPr vert="horz" lIns="91440" tIns="45720" rIns="91440" bIns="45720" rtlCol="0" anchor="t">
            <a:normAutofit/>
          </a:bodyPr>
          <a:lstStyle/>
          <a:p>
            <a:pPr lvl="0" eaLnBrk="0" fontAlgn="base" hangingPunct="0">
              <a:lnSpc>
                <a:spcPct val="100000"/>
              </a:lnSpc>
              <a:spcBef>
                <a:spcPct val="0"/>
              </a:spcBef>
              <a:spcAft>
                <a:spcPct val="0"/>
              </a:spcAft>
              <a:buFontTx/>
              <a:buChar char="•"/>
            </a:pPr>
            <a:r>
              <a:rPr lang="tr-TR" altLang="en-US" sz="2800" dirty="0" err="1">
                <a:latin typeface="Arial" panose="020B0604020202020204" pitchFamily="34" charset="0"/>
              </a:rPr>
              <a:t>Co</a:t>
            </a:r>
            <a:r>
              <a:rPr lang="en-US" altLang="en-US" sz="2800" dirty="0" err="1">
                <a:latin typeface="Arial" panose="020B0604020202020204" pitchFamily="34" charset="0"/>
              </a:rPr>
              <a:t>ntinuous</a:t>
            </a:r>
            <a:r>
              <a:rPr lang="en-US" altLang="en-US" sz="2800" dirty="0">
                <a:latin typeface="Arial" panose="020B0604020202020204" pitchFamily="34" charset="0"/>
              </a:rPr>
              <a:t> interaction with </a:t>
            </a:r>
            <a:r>
              <a:rPr lang="en-US" altLang="en-US" sz="2800" b="1" dirty="0">
                <a:latin typeface="Arial" panose="020B0604020202020204" pitchFamily="34" charset="0"/>
              </a:rPr>
              <a:t>guests</a:t>
            </a:r>
            <a:r>
              <a:rPr lang="en-US" altLang="en-US" sz="2800" dirty="0">
                <a:latin typeface="Arial" panose="020B0604020202020204" pitchFamily="34" charset="0"/>
              </a:rPr>
              <a:t> is ensured through </a:t>
            </a:r>
            <a:r>
              <a:rPr lang="en-US" altLang="en-US" sz="2800" b="1" dirty="0">
                <a:latin typeface="Arial" panose="020B0604020202020204" pitchFamily="34" charset="0"/>
              </a:rPr>
              <a:t>digital and physical surveys</a:t>
            </a:r>
            <a:r>
              <a:rPr lang="en-US" altLang="en-US" sz="2800" dirty="0">
                <a:latin typeface="Arial" panose="020B0604020202020204" pitchFamily="34" charset="0"/>
              </a:rPr>
              <a:t> and the </a:t>
            </a:r>
            <a:r>
              <a:rPr lang="en-US" altLang="en-US" sz="2800" b="1" dirty="0">
                <a:latin typeface="Arial" panose="020B0604020202020204" pitchFamily="34" charset="0"/>
              </a:rPr>
              <a:t>contact section on the website</a:t>
            </a:r>
            <a:r>
              <a:rPr lang="en-US" altLang="en-US" sz="2800" dirty="0">
                <a:latin typeface="Arial" panose="020B0604020202020204" pitchFamily="34" charset="0"/>
              </a:rPr>
              <a:t>.</a:t>
            </a:r>
          </a:p>
          <a:p>
            <a:pPr lvl="0" eaLnBrk="0" fontAlgn="base" hangingPunct="0">
              <a:lnSpc>
                <a:spcPct val="100000"/>
              </a:lnSpc>
              <a:spcBef>
                <a:spcPct val="0"/>
              </a:spcBef>
              <a:spcAft>
                <a:spcPct val="0"/>
              </a:spcAft>
              <a:buFontTx/>
              <a:buChar char="•"/>
            </a:pPr>
            <a:r>
              <a:rPr lang="en-US" altLang="en-US" sz="2800" b="1" dirty="0">
                <a:latin typeface="Arial" panose="020B0604020202020204" pitchFamily="34" charset="0"/>
              </a:rPr>
              <a:t>Google reviews</a:t>
            </a:r>
            <a:r>
              <a:rPr lang="en-US" altLang="en-US" sz="2800" dirty="0">
                <a:latin typeface="Arial" panose="020B0604020202020204" pitchFamily="34" charset="0"/>
              </a:rPr>
              <a:t> and survey results are regularly monitored to implement improvements.</a:t>
            </a:r>
          </a:p>
          <a:p>
            <a:pPr lvl="0" eaLnBrk="0" fontAlgn="base" hangingPunct="0">
              <a:lnSpc>
                <a:spcPct val="100000"/>
              </a:lnSpc>
              <a:spcBef>
                <a:spcPct val="0"/>
              </a:spcBef>
              <a:spcAft>
                <a:spcPct val="0"/>
              </a:spcAft>
              <a:buFontTx/>
              <a:buChar char="•"/>
            </a:pPr>
            <a:r>
              <a:rPr lang="en-US" altLang="en-US" sz="2800" dirty="0">
                <a:latin typeface="Arial" panose="020B0604020202020204" pitchFamily="34" charset="0"/>
              </a:rPr>
              <a:t>Service quality is measured through surveys, with a target of </a:t>
            </a:r>
            <a:r>
              <a:rPr lang="en-US" altLang="en-US" sz="2800" b="1" dirty="0">
                <a:latin typeface="Arial" panose="020B0604020202020204" pitchFamily="34" charset="0"/>
              </a:rPr>
              <a:t>100% satisfaction</a:t>
            </a:r>
            <a:r>
              <a:rPr lang="en-US" altLang="en-US" sz="2800" dirty="0">
                <a:latin typeface="Arial" panose="020B0604020202020204" pitchFamily="34" charset="0"/>
              </a:rPr>
              <a:t>.</a:t>
            </a:r>
          </a:p>
        </p:txBody>
      </p:sp>
      <p:pic>
        <p:nvPicPr>
          <p:cNvPr id="10" name="Resim Yer Tutucusu 9" descr="ofis malzemesi, kalıcı, sabit, kırtasiye, ofis aleti, genel ikmal maddesi içeren bir resim&#10;&#10;Yapay zeka tarafından oluşturulan içerik yanlış olabilir.">
            <a:extLst>
              <a:ext uri="{FF2B5EF4-FFF2-40B4-BE49-F238E27FC236}">
                <a16:creationId xmlns:a16="http://schemas.microsoft.com/office/drawing/2014/main" id="{06FDE60E-0F98-F230-E121-75B8801208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903" b="15903"/>
          <a:stretch>
            <a:fillRect/>
          </a:stretch>
        </p:blipFill>
        <p:spPr>
          <a:xfrm>
            <a:off x="6863378" y="161365"/>
            <a:ext cx="4758509" cy="5841402"/>
          </a:xfrm>
          <a:prstGeom prst="rect">
            <a:avLst/>
          </a:prstGeom>
        </p:spPr>
      </p:pic>
    </p:spTree>
    <p:extLst>
      <p:ext uri="{BB962C8B-B14F-4D97-AF65-F5344CB8AC3E}">
        <p14:creationId xmlns:p14="http://schemas.microsoft.com/office/powerpoint/2010/main" val="276158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34E1A6-B5C8-F8F1-4BA0-9B7BD8AF648C}"/>
              </a:ext>
            </a:extLst>
          </p:cNvPr>
          <p:cNvSpPr>
            <a:spLocks noGrp="1"/>
          </p:cNvSpPr>
          <p:nvPr>
            <p:ph type="title"/>
          </p:nvPr>
        </p:nvSpPr>
        <p:spPr>
          <a:xfrm>
            <a:off x="838200" y="129092"/>
            <a:ext cx="10515600" cy="1775011"/>
          </a:xfrm>
        </p:spPr>
        <p:txBody>
          <a:bodyPr>
            <a:normAutofit fontScale="90000"/>
          </a:bodyPr>
          <a:lstStyle/>
          <a:p>
            <a:pPr algn="ctr"/>
            <a:r>
              <a:rPr lang="tr-TR" sz="5400" b="1" dirty="0">
                <a:solidFill>
                  <a:srgbClr val="FF0000"/>
                </a:solidFill>
              </a:rPr>
              <a:t>1</a:t>
            </a:r>
            <a:r>
              <a:rPr lang="en-US" sz="5400" b="1" dirty="0">
                <a:solidFill>
                  <a:srgbClr val="FF0000"/>
                </a:solidFill>
              </a:rPr>
              <a:t>0. Biodiversity, Wildlife Conservation, and Destination Engagement</a:t>
            </a:r>
            <a:br>
              <a:rPr lang="tr-TR" sz="2800" dirty="0">
                <a:effectLst/>
                <a:latin typeface="Aptos" panose="020B0004020202020204" pitchFamily="34" charset="0"/>
                <a:ea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F511D4E7-9C8A-69E7-C43B-E99F845C8871}"/>
              </a:ext>
            </a:extLst>
          </p:cNvPr>
          <p:cNvSpPr>
            <a:spLocks noGrp="1"/>
          </p:cNvSpPr>
          <p:nvPr>
            <p:ph idx="1"/>
          </p:nvPr>
        </p:nvSpPr>
        <p:spPr/>
        <p:txBody>
          <a:bodyPr>
            <a:normAutofit/>
          </a:bodyPr>
          <a:lstStyle/>
          <a:p>
            <a:pPr marL="0" lvl="0" indent="0" eaLnBrk="0" fontAlgn="base" hangingPunct="0">
              <a:lnSpc>
                <a:spcPct val="100000"/>
              </a:lnSpc>
              <a:spcBef>
                <a:spcPct val="0"/>
              </a:spcBef>
              <a:spcAft>
                <a:spcPct val="0"/>
              </a:spcAft>
              <a:buFontTx/>
              <a:buChar char="•"/>
            </a:pPr>
            <a:r>
              <a:rPr lang="en-US" altLang="en-US" sz="3600" dirty="0">
                <a:latin typeface="Arial" panose="020B0604020202020204" pitchFamily="34" charset="0"/>
              </a:rPr>
              <a:t>Contributions to nature are made annually through </a:t>
            </a:r>
            <a:r>
              <a:rPr lang="en-US" altLang="en-US" sz="3600" b="1" dirty="0">
                <a:latin typeface="Arial" panose="020B0604020202020204" pitchFamily="34" charset="0"/>
              </a:rPr>
              <a:t>tree donations</a:t>
            </a:r>
            <a:r>
              <a:rPr lang="en-US" altLang="en-US" sz="3600" dirty="0">
                <a:latin typeface="Arial" panose="020B0604020202020204" pitchFamily="34" charset="0"/>
              </a:rPr>
              <a:t> in collaboration with the </a:t>
            </a:r>
            <a:r>
              <a:rPr lang="en-US" altLang="en-US" sz="3600" b="1" dirty="0">
                <a:latin typeface="Arial" panose="020B0604020202020204" pitchFamily="34" charset="0"/>
              </a:rPr>
              <a:t>TEMA Foundation</a:t>
            </a:r>
            <a:r>
              <a:rPr lang="en-US" altLang="en-US" sz="3600" dirty="0">
                <a:latin typeface="Arial" panose="020B0604020202020204" pitchFamily="34" charset="0"/>
              </a:rPr>
              <a:t>.</a:t>
            </a:r>
          </a:p>
          <a:p>
            <a:pPr marL="0" lvl="0" indent="0" eaLnBrk="0" fontAlgn="base" hangingPunct="0">
              <a:lnSpc>
                <a:spcPct val="100000"/>
              </a:lnSpc>
              <a:spcBef>
                <a:spcPct val="0"/>
              </a:spcBef>
              <a:spcAft>
                <a:spcPct val="0"/>
              </a:spcAft>
              <a:buFontTx/>
              <a:buChar char="•"/>
            </a:pPr>
            <a:r>
              <a:rPr lang="en-US" altLang="en-US" sz="3600" dirty="0">
                <a:latin typeface="Arial" panose="020B0604020202020204" pitchFamily="34" charset="0"/>
              </a:rPr>
              <a:t>Donations are made to the </a:t>
            </a:r>
            <a:r>
              <a:rPr lang="en-US" altLang="en-US" sz="3600" b="1" dirty="0">
                <a:latin typeface="Arial" panose="020B0604020202020204" pitchFamily="34" charset="0"/>
              </a:rPr>
              <a:t>ÇEKÜL Foundation</a:t>
            </a:r>
            <a:r>
              <a:rPr lang="en-US" altLang="en-US" sz="3600" dirty="0">
                <a:latin typeface="Arial" panose="020B0604020202020204" pitchFamily="34" charset="0"/>
              </a:rPr>
              <a:t> for the </a:t>
            </a:r>
            <a:r>
              <a:rPr lang="en-US" altLang="en-US" sz="3600" b="1" dirty="0">
                <a:latin typeface="Arial" panose="020B0604020202020204" pitchFamily="34" charset="0"/>
              </a:rPr>
              <a:t>protection of cultural heritage</a:t>
            </a:r>
            <a:r>
              <a:rPr lang="en-US" altLang="en-US" sz="3600" dirty="0">
                <a:latin typeface="Arial" panose="020B0604020202020204" pitchFamily="34" charset="0"/>
              </a:rPr>
              <a:t>.</a:t>
            </a:r>
          </a:p>
          <a:p>
            <a:pPr marL="0" lvl="0" indent="0" eaLnBrk="0" fontAlgn="base" hangingPunct="0">
              <a:lnSpc>
                <a:spcPct val="100000"/>
              </a:lnSpc>
              <a:spcBef>
                <a:spcPct val="0"/>
              </a:spcBef>
              <a:spcAft>
                <a:spcPct val="0"/>
              </a:spcAft>
              <a:buFontTx/>
              <a:buChar char="•"/>
            </a:pPr>
            <a:r>
              <a:rPr lang="en-US" altLang="en-US" sz="3600" dirty="0">
                <a:latin typeface="Arial" panose="020B0604020202020204" pitchFamily="34" charset="0"/>
              </a:rPr>
              <a:t>Endemic plants around the hotel are introduced, raising </a:t>
            </a:r>
            <a:r>
              <a:rPr lang="en-US" altLang="en-US" sz="3600" b="1" dirty="0">
                <a:latin typeface="Arial" panose="020B0604020202020204" pitchFamily="34" charset="0"/>
              </a:rPr>
              <a:t>guest awareness</a:t>
            </a:r>
            <a:r>
              <a:rPr lang="en-US" altLang="en-US" sz="3600" dirty="0">
                <a:latin typeface="Arial" panose="020B0604020202020204" pitchFamily="34" charset="0"/>
              </a:rPr>
              <a:t>.</a:t>
            </a:r>
          </a:p>
          <a:p>
            <a:endParaRPr lang="tr-TR" dirty="0"/>
          </a:p>
        </p:txBody>
      </p:sp>
    </p:spTree>
    <p:extLst>
      <p:ext uri="{BB962C8B-B14F-4D97-AF65-F5344CB8AC3E}">
        <p14:creationId xmlns:p14="http://schemas.microsoft.com/office/powerpoint/2010/main" val="397911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şahıs, dış mekan, gökyüzü, dal içeren bir resim&#10;&#10;Yapay zeka tarafından oluşturulan içerik yanlış olabilir.">
            <a:extLst>
              <a:ext uri="{FF2B5EF4-FFF2-40B4-BE49-F238E27FC236}">
                <a16:creationId xmlns:a16="http://schemas.microsoft.com/office/drawing/2014/main" id="{EDBD90C6-A7EF-0FAD-F550-7650B562962D}"/>
              </a:ext>
            </a:extLst>
          </p:cNvPr>
          <p:cNvPicPr>
            <a:picLocks noChangeAspect="1"/>
          </p:cNvPicPr>
          <p:nvPr/>
        </p:nvPicPr>
        <p:blipFill>
          <a:blip r:embed="rId2">
            <a:extLst>
              <a:ext uri="{28A0092B-C50C-407E-A947-70E740481C1C}">
                <a14:useLocalDpi xmlns:a14="http://schemas.microsoft.com/office/drawing/2010/main" val="0"/>
              </a:ext>
            </a:extLst>
          </a:blip>
          <a:srcRect r="19280"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BAD43ED-2D61-98EE-30C6-6D43BE5DE59B}"/>
              </a:ext>
            </a:extLst>
          </p:cNvPr>
          <p:cNvSpPr>
            <a:spLocks noGrp="1"/>
          </p:cNvSpPr>
          <p:nvPr>
            <p:ph type="title"/>
          </p:nvPr>
        </p:nvSpPr>
        <p:spPr>
          <a:xfrm>
            <a:off x="7531610" y="0"/>
            <a:ext cx="4371245" cy="2265037"/>
          </a:xfrm>
        </p:spPr>
        <p:txBody>
          <a:bodyPr>
            <a:normAutofit/>
          </a:bodyPr>
          <a:lstStyle/>
          <a:p>
            <a:r>
              <a:rPr lang="tr-TR" sz="4000" dirty="0"/>
              <a:t>                            </a:t>
            </a:r>
            <a:r>
              <a:rPr lang="tr-TR" sz="4000" dirty="0">
                <a:solidFill>
                  <a:srgbClr val="FF0000"/>
                </a:solidFill>
              </a:rPr>
              <a:t> 11.CONCLUSION</a:t>
            </a:r>
            <a:endParaRPr lang="tr-TR" sz="4000" dirty="0"/>
          </a:p>
        </p:txBody>
      </p:sp>
      <p:sp>
        <p:nvSpPr>
          <p:cNvPr id="3" name="İçerik Yer Tutucusu 2">
            <a:extLst>
              <a:ext uri="{FF2B5EF4-FFF2-40B4-BE49-F238E27FC236}">
                <a16:creationId xmlns:a16="http://schemas.microsoft.com/office/drawing/2014/main" id="{C54A80D6-91A4-D227-7B8A-3106B8785736}"/>
              </a:ext>
            </a:extLst>
          </p:cNvPr>
          <p:cNvSpPr>
            <a:spLocks noGrp="1"/>
          </p:cNvSpPr>
          <p:nvPr>
            <p:ph idx="1"/>
          </p:nvPr>
        </p:nvSpPr>
        <p:spPr>
          <a:xfrm>
            <a:off x="7358231" y="1839558"/>
            <a:ext cx="4625787" cy="4337405"/>
          </a:xfrm>
        </p:spPr>
        <p:txBody>
          <a:bodyPr>
            <a:normAutofit lnSpcReduction="10000"/>
          </a:bodyPr>
          <a:lstStyle/>
          <a:p>
            <a:pPr marL="0" indent="0">
              <a:spcBef>
                <a:spcPts val="500"/>
              </a:spcBef>
              <a:spcAft>
                <a:spcPts val="1000"/>
              </a:spcAft>
              <a:buNone/>
            </a:pPr>
            <a:r>
              <a:rPr lang="en-US" sz="2400" dirty="0">
                <a:latin typeface="Aptos" panose="020B0004020202020204" pitchFamily="34" charset="0"/>
                <a:ea typeface="Times New Roman" panose="02020603050405020304" pitchFamily="18" charset="0"/>
                <a:cs typeface="Times New Roman" panose="02020603050405020304" pitchFamily="18" charset="0"/>
              </a:rPr>
              <a:t>As Kars Hotel, we regard sustainability as an integral part of our business.  </a:t>
            </a:r>
          </a:p>
          <a:p>
            <a:pPr marL="0" indent="0">
              <a:spcBef>
                <a:spcPts val="500"/>
              </a:spcBef>
              <a:spcAft>
                <a:spcPts val="1000"/>
              </a:spcAft>
              <a:buNone/>
            </a:pPr>
            <a:r>
              <a:rPr lang="en-US" sz="2400" dirty="0">
                <a:latin typeface="Aptos" panose="020B0004020202020204" pitchFamily="34" charset="0"/>
                <a:ea typeface="Times New Roman" panose="02020603050405020304" pitchFamily="18" charset="0"/>
                <a:cs typeface="Times New Roman" panose="02020603050405020304" pitchFamily="18" charset="0"/>
              </a:rPr>
              <a:t>We aim to set an example for the sector with a business approach that is in harmony with society, the environment, and the economy.  </a:t>
            </a:r>
          </a:p>
          <a:p>
            <a:pPr marL="0" indent="0">
              <a:spcBef>
                <a:spcPts val="500"/>
              </a:spcBef>
              <a:spcAft>
                <a:spcPts val="1000"/>
              </a:spcAft>
              <a:buNone/>
            </a:pPr>
            <a:r>
              <a:rPr lang="en-US" sz="2400" dirty="0">
                <a:latin typeface="Aptos" panose="020B0004020202020204" pitchFamily="34" charset="0"/>
                <a:ea typeface="Times New Roman" panose="02020603050405020304" pitchFamily="18" charset="0"/>
                <a:cs typeface="Times New Roman" panose="02020603050405020304" pitchFamily="18" charset="0"/>
              </a:rPr>
              <a:t>In order to leave a livable world for future generations, we will continue working together with all our staff and stakeholders.</a:t>
            </a:r>
            <a:endParaRPr lang="tr-TR" sz="24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tr-TR" sz="1900" dirty="0"/>
          </a:p>
        </p:txBody>
      </p:sp>
    </p:spTree>
    <p:extLst>
      <p:ext uri="{BB962C8B-B14F-4D97-AF65-F5344CB8AC3E}">
        <p14:creationId xmlns:p14="http://schemas.microsoft.com/office/powerpoint/2010/main" val="145765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8772C5D0-4AF6-5F56-75D7-E16F6A8826D0}"/>
              </a:ext>
            </a:extLst>
          </p:cNvPr>
          <p:cNvSpPr>
            <a:spLocks noGrp="1"/>
          </p:cNvSpPr>
          <p:nvPr>
            <p:ph type="title"/>
          </p:nvPr>
        </p:nvSpPr>
        <p:spPr>
          <a:xfrm>
            <a:off x="6457191" y="-280627"/>
            <a:ext cx="3822189" cy="1899912"/>
          </a:xfrm>
        </p:spPr>
        <p:txBody>
          <a:bodyPr vert="horz" lIns="91440" tIns="45720" rIns="91440" bIns="45720" rtlCol="0" anchor="ctr">
            <a:normAutofit/>
          </a:bodyPr>
          <a:lstStyle/>
          <a:p>
            <a:pPr algn="ctr"/>
            <a:r>
              <a:rPr lang="en-US" sz="4000" dirty="0"/>
              <a:t>2. HOTEL INTRODUCTION</a:t>
            </a:r>
          </a:p>
        </p:txBody>
      </p:sp>
      <p:sp>
        <p:nvSpPr>
          <p:cNvPr id="5" name="İçerik Yer Tutucusu 4">
            <a:extLst>
              <a:ext uri="{FF2B5EF4-FFF2-40B4-BE49-F238E27FC236}">
                <a16:creationId xmlns:a16="http://schemas.microsoft.com/office/drawing/2014/main" id="{9A1CBB26-EF54-CCFA-D724-74388D0AFCBD}"/>
              </a:ext>
            </a:extLst>
          </p:cNvPr>
          <p:cNvSpPr>
            <a:spLocks noGrp="1"/>
          </p:cNvSpPr>
          <p:nvPr>
            <p:ph idx="1"/>
          </p:nvPr>
        </p:nvSpPr>
        <p:spPr>
          <a:xfrm>
            <a:off x="5174891" y="1170943"/>
            <a:ext cx="6573383" cy="4516114"/>
          </a:xfrm>
        </p:spPr>
        <p:txBody>
          <a:bodyPr>
            <a:noAutofit/>
          </a:bodyPr>
          <a:lstStyle/>
          <a:p>
            <a:r>
              <a:rPr lang="en-US" sz="1600" dirty="0"/>
              <a:t>Different powder tones have been preferred in each room decorated with modern lines. All rooms feature LCD TVs, wireless internet access, and work desks. Additionally, 6-square-meter “king size” beds have been preferred in all rooms, and each room is furnished with specially tailored sheets, covers, and high-quality goose down bedding sets. Hotel guests receive quality service with 24-hour room service. Five of the 8 rooms at Kar's Hotel are standard rooms. In the standard rooms, each floor is decorated with a different dominant color, and every comfort you may need is available. LCD television, telephone, and wireless internet access are standard. </a:t>
            </a:r>
            <a:r>
              <a:rPr lang="en-US" sz="1600" dirty="0" err="1"/>
              <a:t>Akyaka</a:t>
            </a:r>
            <a:r>
              <a:rPr lang="en-US" sz="1600" dirty="0"/>
              <a:t>, Selim, </a:t>
            </a:r>
            <a:r>
              <a:rPr lang="en-US" sz="1600" dirty="0" err="1"/>
              <a:t>Susuz</a:t>
            </a:r>
            <a:r>
              <a:rPr lang="en-US" sz="1600" dirty="0"/>
              <a:t>, </a:t>
            </a:r>
            <a:r>
              <a:rPr lang="en-US" sz="1600" dirty="0" err="1"/>
              <a:t>Digor</a:t>
            </a:r>
            <a:r>
              <a:rPr lang="en-US" sz="1600" dirty="0"/>
              <a:t>, and </a:t>
            </a:r>
            <a:r>
              <a:rPr lang="en-US" sz="1600" dirty="0" err="1"/>
              <a:t>Kağızman</a:t>
            </a:r>
            <a:r>
              <a:rPr lang="en-US" sz="1600" dirty="0"/>
              <a:t> are the standard rooms of Kar's Hotel.</a:t>
            </a:r>
          </a:p>
          <a:p>
            <a:endParaRPr lang="en-US" sz="1600" dirty="0"/>
          </a:p>
          <a:p>
            <a:r>
              <a:rPr lang="en-US" sz="1600" dirty="0"/>
              <a:t>Different powder tones have been preferred in each room decorated with modern lines. All rooms feature LCD TVs, wireless internet access, and work desks. Additionally, 6-square-meter “king size” beds have been preferred in all rooms, and each room is furnished with specially tailored sheets, covers, and high-quality goose down bedding sets. Hotel guests receive quality service with 24-hour room service. Five of the 8 rooms at Kar's Hotel are standard rooms. In the standard rooms, each floor is decorated with a different dominant color, and every comfort you may need is available. LCD television, telephone, and wireless internet access are standard. </a:t>
            </a:r>
            <a:r>
              <a:rPr lang="en-US" sz="1600" dirty="0" err="1"/>
              <a:t>Akyaka</a:t>
            </a:r>
            <a:r>
              <a:rPr lang="en-US" sz="1600" dirty="0"/>
              <a:t>, Selim, </a:t>
            </a:r>
            <a:r>
              <a:rPr lang="en-US" sz="1600" dirty="0" err="1"/>
              <a:t>Susuz</a:t>
            </a:r>
            <a:r>
              <a:rPr lang="en-US" sz="1600" dirty="0"/>
              <a:t>, </a:t>
            </a:r>
            <a:r>
              <a:rPr lang="en-US" sz="1600" dirty="0" err="1"/>
              <a:t>Digor</a:t>
            </a:r>
            <a:r>
              <a:rPr lang="en-US" sz="1600" dirty="0"/>
              <a:t>, and </a:t>
            </a:r>
            <a:r>
              <a:rPr lang="en-US" sz="1600" dirty="0" err="1"/>
              <a:t>Kağızman</a:t>
            </a:r>
            <a:r>
              <a:rPr lang="en-US" sz="1600" dirty="0"/>
              <a:t> are the standard rooms of Kar's Hotel.</a:t>
            </a:r>
          </a:p>
        </p:txBody>
      </p:sp>
      <p:pic>
        <p:nvPicPr>
          <p:cNvPr id="7" name="Resim 6">
            <a:extLst>
              <a:ext uri="{FF2B5EF4-FFF2-40B4-BE49-F238E27FC236}">
                <a16:creationId xmlns:a16="http://schemas.microsoft.com/office/drawing/2014/main" id="{ABE81289-E62B-F6EC-4C32-CAE06F66C0BA}"/>
              </a:ext>
            </a:extLst>
          </p:cNvPr>
          <p:cNvPicPr>
            <a:picLocks noChangeAspect="1"/>
          </p:cNvPicPr>
          <p:nvPr/>
        </p:nvPicPr>
        <p:blipFill>
          <a:blip r:embed="rId3"/>
          <a:stretch>
            <a:fillRect/>
          </a:stretch>
        </p:blipFill>
        <p:spPr>
          <a:xfrm>
            <a:off x="192342" y="365125"/>
            <a:ext cx="4790206" cy="5811838"/>
          </a:xfrm>
          <a:prstGeom prst="rect">
            <a:avLst/>
          </a:prstGeom>
        </p:spPr>
      </p:pic>
    </p:spTree>
    <p:extLst>
      <p:ext uri="{BB962C8B-B14F-4D97-AF65-F5344CB8AC3E}">
        <p14:creationId xmlns:p14="http://schemas.microsoft.com/office/powerpoint/2010/main" val="16658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2"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CBF8F00-EF0D-86F0-EE1A-BC8BC56A5BF3}"/>
              </a:ext>
            </a:extLst>
          </p:cNvPr>
          <p:cNvSpPr>
            <a:spLocks noGrp="1"/>
          </p:cNvSpPr>
          <p:nvPr>
            <p:ph type="title"/>
          </p:nvPr>
        </p:nvSpPr>
        <p:spPr>
          <a:xfrm>
            <a:off x="572493" y="238539"/>
            <a:ext cx="11018520" cy="1434415"/>
          </a:xfrm>
        </p:spPr>
        <p:txBody>
          <a:bodyPr anchor="b">
            <a:normAutofit/>
          </a:bodyPr>
          <a:lstStyle/>
          <a:p>
            <a:pPr>
              <a:spcBef>
                <a:spcPts val="500"/>
              </a:spcBef>
              <a:spcAft>
                <a:spcPts val="1000"/>
              </a:spcAft>
            </a:pPr>
            <a:r>
              <a:rPr lang="en-US" sz="3800" b="1" dirty="0">
                <a:latin typeface="Calibri" panose="020F0502020204030204" pitchFamily="34" charset="0"/>
                <a:ea typeface="Calibri" panose="020F0502020204030204" pitchFamily="34" charset="0"/>
                <a:cs typeface="Calibri" panose="020F0502020204030204" pitchFamily="34" charset="0"/>
              </a:rPr>
              <a:t>3.OUR VALUES, OUR VISION AND OUR MISSION</a:t>
            </a:r>
            <a:br>
              <a:rPr lang="tr-TR" sz="3800" dirty="0">
                <a:effectLst/>
                <a:latin typeface="Aptos" panose="020B0004020202020204" pitchFamily="34" charset="0"/>
                <a:ea typeface="Times New Roman" panose="02020603050405020304" pitchFamily="18" charset="0"/>
                <a:cs typeface="Times New Roman" panose="02020603050405020304" pitchFamily="18" charset="0"/>
              </a:rPr>
            </a:br>
            <a:endParaRPr lang="tr-TR" sz="3800" dirty="0"/>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F466C97-5BBC-5315-D25B-178693EF51CA}"/>
              </a:ext>
            </a:extLst>
          </p:cNvPr>
          <p:cNvSpPr>
            <a:spLocks noGrp="1"/>
          </p:cNvSpPr>
          <p:nvPr>
            <p:ph idx="1"/>
          </p:nvPr>
        </p:nvSpPr>
        <p:spPr>
          <a:xfrm>
            <a:off x="572493" y="1836330"/>
            <a:ext cx="6713552" cy="4656986"/>
          </a:xfrm>
        </p:spPr>
        <p:txBody>
          <a:bodyPr anchor="t">
            <a:normAutofit fontScale="85000" lnSpcReduction="20000"/>
          </a:bodyPr>
          <a:lstStyle/>
          <a:p>
            <a:pPr>
              <a:spcBef>
                <a:spcPts val="500"/>
              </a:spcBef>
              <a:spcAft>
                <a:spcPts val="1000"/>
              </a:spcAft>
              <a:buNone/>
            </a:pPr>
            <a:endPar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500"/>
              </a:spcBef>
              <a:spcAft>
                <a:spcPts val="1000"/>
              </a:spcAft>
              <a:buNone/>
            </a:pPr>
            <a:r>
              <a:rPr lang="en-US" sz="1600" b="1" dirty="0">
                <a:latin typeface="Calibri" panose="020F0502020204030204" pitchFamily="34" charset="0"/>
                <a:ea typeface="Calibri" panose="020F0502020204030204" pitchFamily="34" charset="0"/>
                <a:cs typeface="Calibri" panose="020F0502020204030204" pitchFamily="34" charset="0"/>
              </a:rPr>
              <a:t>3.1. Our Values:  </a:t>
            </a:r>
          </a:p>
          <a:p>
            <a:pPr>
              <a:spcBef>
                <a:spcPts val="500"/>
              </a:spcBef>
              <a:spcAft>
                <a:spcPts val="1000"/>
              </a:spcAft>
              <a:buNone/>
            </a:pPr>
            <a:r>
              <a:rPr lang="en-US" sz="1600" b="1" dirty="0">
                <a:latin typeface="Calibri" panose="020F0502020204030204" pitchFamily="34" charset="0"/>
                <a:ea typeface="Calibri" panose="020F0502020204030204" pitchFamily="34" charset="0"/>
                <a:cs typeface="Calibri" panose="020F0502020204030204" pitchFamily="34" charset="0"/>
              </a:rPr>
              <a:t>Our values define who we are, what we stand for, and how we should behave. They guide us in increasing guest satisfaction in tourism and acting in a way that builds trust between us and our guests. By working in line with our values, we determine how we should treat our guests and each other, the quality of the work we do, and the activities that lead us to success.  </a:t>
            </a:r>
          </a:p>
          <a:p>
            <a:pPr>
              <a:spcBef>
                <a:spcPts val="500"/>
              </a:spcBef>
              <a:spcAft>
                <a:spcPts val="1000"/>
              </a:spcAft>
              <a:buNone/>
            </a:pPr>
            <a:r>
              <a:rPr lang="en-US" sz="1600" b="1" dirty="0">
                <a:latin typeface="Calibri" panose="020F0502020204030204" pitchFamily="34" charset="0"/>
                <a:ea typeface="Calibri" panose="020F0502020204030204" pitchFamily="34" charset="0"/>
                <a:cs typeface="Calibri" panose="020F0502020204030204" pitchFamily="34" charset="0"/>
              </a:rPr>
              <a:t>At the core of everything for us is the trust that our guests, stakeholders, and employees place in Kar’s Hotel, along with our conduct that upholds high standards.</a:t>
            </a:r>
          </a:p>
          <a:p>
            <a:pPr>
              <a:spcBef>
                <a:spcPts val="500"/>
              </a:spcBef>
              <a:spcAft>
                <a:spcPts val="1000"/>
              </a:spcAft>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a:spcBef>
                <a:spcPts val="500"/>
              </a:spcBef>
              <a:spcAft>
                <a:spcPts val="1000"/>
              </a:spcAft>
              <a:buNone/>
            </a:pPr>
            <a:r>
              <a:rPr lang="en-US" sz="1600" b="1" dirty="0">
                <a:latin typeface="Calibri" panose="020F0502020204030204" pitchFamily="34" charset="0"/>
                <a:ea typeface="Calibri" panose="020F0502020204030204" pitchFamily="34" charset="0"/>
                <a:cs typeface="Calibri" panose="020F0502020204030204" pitchFamily="34" charset="0"/>
              </a:rPr>
              <a:t>3.2. Our Vision:  </a:t>
            </a:r>
          </a:p>
          <a:p>
            <a:pPr>
              <a:spcBef>
                <a:spcPts val="500"/>
              </a:spcBef>
              <a:spcAft>
                <a:spcPts val="1000"/>
              </a:spcAft>
              <a:buNone/>
            </a:pPr>
            <a:r>
              <a:rPr lang="en-US" sz="1600" b="1" dirty="0">
                <a:latin typeface="Calibri" panose="020F0502020204030204" pitchFamily="34" charset="0"/>
                <a:ea typeface="Calibri" panose="020F0502020204030204" pitchFamily="34" charset="0"/>
                <a:cs typeface="Calibri" panose="020F0502020204030204" pitchFamily="34" charset="0"/>
              </a:rPr>
              <a:t>To become a leading hotel that embraces sustainable tourism with the principle of “not consuming the world, but living while protecting it.”</a:t>
            </a:r>
          </a:p>
          <a:p>
            <a:pPr>
              <a:spcBef>
                <a:spcPts val="500"/>
              </a:spcBef>
              <a:spcAft>
                <a:spcPts val="1000"/>
              </a:spcAft>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a:spcBef>
                <a:spcPts val="500"/>
              </a:spcBef>
              <a:spcAft>
                <a:spcPts val="1000"/>
              </a:spcAft>
              <a:buNone/>
            </a:pPr>
            <a:r>
              <a:rPr lang="en-US" sz="1600" b="1" dirty="0">
                <a:latin typeface="Calibri" panose="020F0502020204030204" pitchFamily="34" charset="0"/>
                <a:ea typeface="Calibri" panose="020F0502020204030204" pitchFamily="34" charset="0"/>
                <a:cs typeface="Calibri" panose="020F0502020204030204" pitchFamily="34" charset="0"/>
              </a:rPr>
              <a:t>3.3. Our Mission:  </a:t>
            </a:r>
          </a:p>
          <a:p>
            <a:pPr>
              <a:spcBef>
                <a:spcPts val="500"/>
              </a:spcBef>
              <a:spcAft>
                <a:spcPts val="1000"/>
              </a:spcAft>
              <a:buNone/>
            </a:pPr>
            <a:r>
              <a:rPr lang="en-US" sz="1600" b="1" dirty="0">
                <a:latin typeface="Calibri" panose="020F0502020204030204" pitchFamily="34" charset="0"/>
                <a:ea typeface="Calibri" panose="020F0502020204030204" pitchFamily="34" charset="0"/>
                <a:cs typeface="Calibri" panose="020F0502020204030204" pitchFamily="34" charset="0"/>
              </a:rPr>
              <a:t>To provide quality and customer-oriented service that preserves historical and cultural values and respects the natural environment.</a:t>
            </a:r>
            <a:endParaRPr lang="tr-TR" sz="1400" dirty="0"/>
          </a:p>
        </p:txBody>
      </p:sp>
      <p:pic>
        <p:nvPicPr>
          <p:cNvPr id="6" name="Resim 5">
            <a:extLst>
              <a:ext uri="{FF2B5EF4-FFF2-40B4-BE49-F238E27FC236}">
                <a16:creationId xmlns:a16="http://schemas.microsoft.com/office/drawing/2014/main" id="{22C73BC0-94F9-B56B-838E-2243C2D7A349}"/>
              </a:ext>
            </a:extLst>
          </p:cNvPr>
          <p:cNvPicPr>
            <a:picLocks noChangeAspect="1"/>
          </p:cNvPicPr>
          <p:nvPr/>
        </p:nvPicPr>
        <p:blipFill>
          <a:blip r:embed="rId3"/>
          <a:stretch>
            <a:fillRect/>
          </a:stretch>
        </p:blipFill>
        <p:spPr>
          <a:xfrm>
            <a:off x="7286045" y="1708422"/>
            <a:ext cx="4877223" cy="5102794"/>
          </a:xfrm>
          <a:prstGeom prst="rect">
            <a:avLst/>
          </a:prstGeom>
        </p:spPr>
      </p:pic>
    </p:spTree>
    <p:extLst>
      <p:ext uri="{BB962C8B-B14F-4D97-AF65-F5344CB8AC3E}">
        <p14:creationId xmlns:p14="http://schemas.microsoft.com/office/powerpoint/2010/main" val="86334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07EDBF-86B5-ECE4-193A-BD29A9A3B1AF}"/>
              </a:ext>
            </a:extLst>
          </p:cNvPr>
          <p:cNvSpPr>
            <a:spLocks noGrp="1"/>
          </p:cNvSpPr>
          <p:nvPr>
            <p:ph type="title"/>
          </p:nvPr>
        </p:nvSpPr>
        <p:spPr/>
        <p:txBody>
          <a:bodyPr/>
          <a:lstStyle/>
          <a:p>
            <a:pPr algn="ctr"/>
            <a:r>
              <a:rPr lang="en-US" dirty="0"/>
              <a:t>4. ORGANIZATIONAL CHART AND JOB DESCRIPTIONS</a:t>
            </a:r>
            <a:endParaRPr lang="tr-TR" sz="36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İçerik Yer Tutucusu 4">
            <a:extLst>
              <a:ext uri="{FF2B5EF4-FFF2-40B4-BE49-F238E27FC236}">
                <a16:creationId xmlns:a16="http://schemas.microsoft.com/office/drawing/2014/main" id="{26747672-C8E5-434A-D88B-757F185921A2}"/>
              </a:ext>
            </a:extLst>
          </p:cNvPr>
          <p:cNvGraphicFramePr>
            <a:graphicFrameLocks noGrp="1"/>
          </p:cNvGraphicFramePr>
          <p:nvPr>
            <p:ph idx="1"/>
            <p:extLst>
              <p:ext uri="{D42A27DB-BD31-4B8C-83A1-F6EECF244321}">
                <p14:modId xmlns:p14="http://schemas.microsoft.com/office/powerpoint/2010/main" val="1655699081"/>
              </p:ext>
            </p:extLst>
          </p:nvPr>
        </p:nvGraphicFramePr>
        <p:xfrm>
          <a:off x="5445557" y="457200"/>
          <a:ext cx="6431010" cy="6109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Yer Tutucusu 3">
            <a:extLst>
              <a:ext uri="{FF2B5EF4-FFF2-40B4-BE49-F238E27FC236}">
                <a16:creationId xmlns:a16="http://schemas.microsoft.com/office/drawing/2014/main" id="{E3448AA5-A73C-EDA5-BDD1-455FB40FC5D5}"/>
              </a:ext>
            </a:extLst>
          </p:cNvPr>
          <p:cNvSpPr>
            <a:spLocks noGrp="1"/>
          </p:cNvSpPr>
          <p:nvPr>
            <p:ph type="body" sz="half" idx="2"/>
          </p:nvPr>
        </p:nvSpPr>
        <p:spPr>
          <a:xfrm>
            <a:off x="166256" y="1911926"/>
            <a:ext cx="5133108" cy="4946073"/>
          </a:xfrm>
        </p:spPr>
        <p:txBody>
          <a:bodyPr/>
          <a:lstStyle/>
          <a:p>
            <a:r>
              <a:rPr lang="en-US" sz="2400" b="1" dirty="0"/>
              <a:t>4.1. Sustainability Team</a:t>
            </a:r>
            <a:br>
              <a:rPr lang="en-US" sz="2400" dirty="0"/>
            </a:br>
            <a:r>
              <a:rPr lang="en-US" sz="2400" dirty="0"/>
              <a:t>A dedicated team responsible for sustainability has been established at our hotel, and sustainability roles are clearly defined within our organizational chart.</a:t>
            </a:r>
          </a:p>
          <a:p>
            <a:r>
              <a:rPr lang="en-US" sz="2400" b="1" dirty="0"/>
              <a:t>4.2. Responsibilities and Monitoring</a:t>
            </a:r>
            <a:br>
              <a:rPr lang="en-US" sz="2400" dirty="0"/>
            </a:br>
            <a:r>
              <a:rPr lang="en-US" sz="2400" dirty="0"/>
              <a:t>The responsibilities of each department are clearly outlined, and the sustainability team </a:t>
            </a:r>
            <a:r>
              <a:rPr lang="en-US" sz="2400" b="1" dirty="0"/>
              <a:t>regularly monitors practices</a:t>
            </a:r>
            <a:r>
              <a:rPr lang="en-US" sz="2400" dirty="0"/>
              <a:t> through scheduled meetings.</a:t>
            </a:r>
          </a:p>
          <a:p>
            <a:endParaRPr lang="tr-TR" dirty="0"/>
          </a:p>
        </p:txBody>
      </p:sp>
    </p:spTree>
    <p:extLst>
      <p:ext uri="{BB962C8B-B14F-4D97-AF65-F5344CB8AC3E}">
        <p14:creationId xmlns:p14="http://schemas.microsoft.com/office/powerpoint/2010/main" val="263526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çerik Yer Tutucusu 9" descr="kişi, şahıs, moda aksesuar, el, sanat içeren bir resim&#10;&#10;Yapay zeka tarafından oluşturulan içerik yanlış olabilir.">
            <a:extLst>
              <a:ext uri="{FF2B5EF4-FFF2-40B4-BE49-F238E27FC236}">
                <a16:creationId xmlns:a16="http://schemas.microsoft.com/office/drawing/2014/main" id="{6FB22CE5-4D1F-E640-2DCD-D7967132CB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22" r="7477" b="1"/>
          <a:stretch>
            <a:fillRect/>
          </a:stretch>
        </p:blipFill>
        <p:spPr>
          <a:xfrm>
            <a:off x="1" y="10"/>
            <a:ext cx="9669642" cy="685799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F9CFB5E-B4D6-4A1E-2B97-03DACCCF8CDE}"/>
              </a:ext>
            </a:extLst>
          </p:cNvPr>
          <p:cNvSpPr>
            <a:spLocks noGrp="1"/>
          </p:cNvSpPr>
          <p:nvPr>
            <p:ph type="title"/>
          </p:nvPr>
        </p:nvSpPr>
        <p:spPr>
          <a:xfrm>
            <a:off x="7496973" y="219652"/>
            <a:ext cx="4496553" cy="2502766"/>
          </a:xfrm>
        </p:spPr>
        <p:txBody>
          <a:bodyPr vert="horz" lIns="91440" tIns="45720" rIns="91440" bIns="45720" rtlCol="0" anchor="ctr">
            <a:normAutofit/>
          </a:bodyPr>
          <a:lstStyle/>
          <a:p>
            <a:r>
              <a:rPr lang="en-US" sz="2400" b="1" dirty="0">
                <a:solidFill>
                  <a:srgbClr val="FF0000"/>
                </a:solidFill>
              </a:rPr>
              <a:t>5. SUSTAINABILITY PRACTICES, VISUALS, GOALS, AND CONTINUOUS IMPROVEMENT</a:t>
            </a:r>
            <a:br>
              <a:rPr lang="en-US" sz="2500" dirty="0">
                <a:effectLst/>
              </a:rPr>
            </a:br>
            <a:endParaRPr lang="en-US" sz="2500" dirty="0"/>
          </a:p>
        </p:txBody>
      </p:sp>
      <p:sp>
        <p:nvSpPr>
          <p:cNvPr id="4" name="Metin Yer Tutucusu 3">
            <a:extLst>
              <a:ext uri="{FF2B5EF4-FFF2-40B4-BE49-F238E27FC236}">
                <a16:creationId xmlns:a16="http://schemas.microsoft.com/office/drawing/2014/main" id="{F6E8CC45-D186-4907-23D5-ABFEE7EFA2B5}"/>
              </a:ext>
            </a:extLst>
          </p:cNvPr>
          <p:cNvSpPr>
            <a:spLocks noGrp="1"/>
          </p:cNvSpPr>
          <p:nvPr>
            <p:ph type="body" sz="half" idx="2"/>
          </p:nvPr>
        </p:nvSpPr>
        <p:spPr>
          <a:xfrm>
            <a:off x="6546273" y="1870364"/>
            <a:ext cx="5447253" cy="4767983"/>
          </a:xfrm>
        </p:spPr>
        <p:txBody>
          <a:bodyPr vert="horz" lIns="91440" tIns="45720" rIns="91440" bIns="45720" rtlCol="0">
            <a:normAutofit fontScale="92500" lnSpcReduction="20000"/>
          </a:bodyPr>
          <a:lstStyle/>
          <a:p>
            <a:pPr>
              <a:lnSpc>
                <a:spcPct val="115000"/>
              </a:lnSpc>
              <a:spcBef>
                <a:spcPts val="500"/>
              </a:spcBef>
              <a:spcAft>
                <a:spcPts val="1000"/>
              </a:spcAft>
            </a:pPr>
            <a:r>
              <a:rPr lang="en-US" sz="2400" b="1" dirty="0"/>
              <a:t>5.1. Environmental Sustainability</a:t>
            </a:r>
            <a:endParaRPr lang="tr-TR" sz="2400" b="1" dirty="0"/>
          </a:p>
          <a:p>
            <a:pPr>
              <a:lnSpc>
                <a:spcPct val="115000"/>
              </a:lnSpc>
              <a:spcBef>
                <a:spcPts val="500"/>
              </a:spcBef>
              <a:spcAft>
                <a:spcPts val="1000"/>
              </a:spcAft>
            </a:pPr>
            <a:br>
              <a:rPr lang="en-US" sz="2400" dirty="0"/>
            </a:br>
            <a:r>
              <a:rPr lang="en-US" sz="2400" b="1" dirty="0"/>
              <a:t>5.2. Social Sustainability</a:t>
            </a:r>
            <a:endParaRPr lang="tr-TR" sz="2400" b="1" dirty="0"/>
          </a:p>
          <a:p>
            <a:pPr>
              <a:lnSpc>
                <a:spcPct val="115000"/>
              </a:lnSpc>
              <a:spcBef>
                <a:spcPts val="500"/>
              </a:spcBef>
              <a:spcAft>
                <a:spcPts val="1000"/>
              </a:spcAft>
            </a:pPr>
            <a:br>
              <a:rPr lang="en-US" sz="2400" dirty="0"/>
            </a:br>
            <a:r>
              <a:rPr lang="en-US" sz="2400" b="1" dirty="0"/>
              <a:t>5.3. Cultural Sustainability</a:t>
            </a:r>
            <a:endParaRPr lang="tr-TR" sz="2400" b="1" dirty="0"/>
          </a:p>
          <a:p>
            <a:pPr>
              <a:lnSpc>
                <a:spcPct val="115000"/>
              </a:lnSpc>
              <a:spcBef>
                <a:spcPts val="500"/>
              </a:spcBef>
              <a:spcAft>
                <a:spcPts val="1000"/>
              </a:spcAft>
            </a:pPr>
            <a:br>
              <a:rPr lang="en-US" sz="2400" dirty="0"/>
            </a:br>
            <a:r>
              <a:rPr lang="en-US" sz="2400" b="1" dirty="0"/>
              <a:t>5.4. Economic Sustainability</a:t>
            </a:r>
            <a:endParaRPr lang="tr-TR" sz="2400" b="1" dirty="0"/>
          </a:p>
          <a:p>
            <a:pPr>
              <a:lnSpc>
                <a:spcPct val="115000"/>
              </a:lnSpc>
              <a:spcBef>
                <a:spcPts val="500"/>
              </a:spcBef>
              <a:spcAft>
                <a:spcPts val="1000"/>
              </a:spcAft>
            </a:pPr>
            <a:br>
              <a:rPr lang="en-US" sz="2400" dirty="0"/>
            </a:br>
            <a:r>
              <a:rPr lang="en-US" sz="2400" b="1" dirty="0"/>
              <a:t>5.5. Data Analysis and Targets</a:t>
            </a:r>
            <a:endParaRPr lang="tr-TR" sz="2400" b="1" dirty="0"/>
          </a:p>
          <a:p>
            <a:pPr>
              <a:lnSpc>
                <a:spcPct val="115000"/>
              </a:lnSpc>
              <a:spcBef>
                <a:spcPts val="500"/>
              </a:spcBef>
              <a:spcAft>
                <a:spcPts val="1000"/>
              </a:spcAft>
            </a:pPr>
            <a:br>
              <a:rPr lang="en-US" sz="2400" dirty="0"/>
            </a:br>
            <a:r>
              <a:rPr lang="en-US" sz="2400" b="1" dirty="0"/>
              <a:t>5.6. Continuous Improvement</a:t>
            </a:r>
            <a:endParaRPr lang="tr-TR" sz="24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tr-T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tr-T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55258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1CD6D75-591F-81EB-6065-762EDAC4A771}"/>
              </a:ext>
            </a:extLst>
          </p:cNvPr>
          <p:cNvSpPr>
            <a:spLocks noGrp="1"/>
          </p:cNvSpPr>
          <p:nvPr>
            <p:ph type="title"/>
          </p:nvPr>
        </p:nvSpPr>
        <p:spPr>
          <a:xfrm>
            <a:off x="3970366" y="228600"/>
            <a:ext cx="4267200" cy="1732472"/>
          </a:xfrm>
        </p:spPr>
        <p:txBody>
          <a:bodyPr vert="horz" lIns="91440" tIns="45720" rIns="91440" bIns="45720" rtlCol="0" anchor="ctr">
            <a:normAutofit/>
          </a:bodyPr>
          <a:lstStyle/>
          <a:p>
            <a:pPr algn="ctr">
              <a:spcAft>
                <a:spcPts val="1000"/>
              </a:spcAft>
            </a:pPr>
            <a:r>
              <a:rPr lang="en-US" sz="2800" b="1" dirty="0">
                <a:solidFill>
                  <a:srgbClr val="FF0000"/>
                </a:solidFill>
              </a:rPr>
              <a:t>Environmental Sustainability</a:t>
            </a:r>
            <a:br>
              <a:rPr lang="en-US" sz="2800" kern="1200" dirty="0">
                <a:solidFill>
                  <a:schemeClr val="tx1">
                    <a:lumMod val="85000"/>
                    <a:lumOff val="15000"/>
                  </a:schemeClr>
                </a:solidFill>
                <a:effectLst/>
                <a:latin typeface="+mj-lt"/>
                <a:ea typeface="+mj-ea"/>
                <a:cs typeface="+mj-cs"/>
              </a:rPr>
            </a:br>
            <a:endParaRPr lang="en-US" sz="2800" kern="1200" dirty="0">
              <a:solidFill>
                <a:schemeClr val="tx1">
                  <a:lumMod val="85000"/>
                  <a:lumOff val="15000"/>
                </a:schemeClr>
              </a:solidFill>
              <a:latin typeface="+mj-lt"/>
              <a:ea typeface="+mj-ea"/>
              <a:cs typeface="+mj-cs"/>
            </a:endParaRPr>
          </a:p>
        </p:txBody>
      </p:sp>
      <p:pic>
        <p:nvPicPr>
          <p:cNvPr id="5" name="Resim 4" descr="su, kişi, şahıs, göl, dış mekan içeren bir resim&#10;&#10;Yapay zeka tarafından oluşturulan içerik yanlış olabilir.">
            <a:extLst>
              <a:ext uri="{FF2B5EF4-FFF2-40B4-BE49-F238E27FC236}">
                <a16:creationId xmlns:a16="http://schemas.microsoft.com/office/drawing/2014/main" id="{7BFC2215-5802-D1FC-7EB8-815EEE859C51}"/>
              </a:ext>
            </a:extLst>
          </p:cNvPr>
          <p:cNvPicPr>
            <a:picLocks noChangeAspect="1"/>
          </p:cNvPicPr>
          <p:nvPr/>
        </p:nvPicPr>
        <p:blipFill>
          <a:blip r:embed="rId3">
            <a:extLst>
              <a:ext uri="{28A0092B-C50C-407E-A947-70E740481C1C}">
                <a14:useLocalDpi xmlns:a14="http://schemas.microsoft.com/office/drawing/2010/main" val="0"/>
              </a:ext>
            </a:extLst>
          </a:blip>
          <a:srcRect l="34093" r="30071"/>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4" name="İçerik Yer Tutucusu 3">
            <a:extLst>
              <a:ext uri="{FF2B5EF4-FFF2-40B4-BE49-F238E27FC236}">
                <a16:creationId xmlns:a16="http://schemas.microsoft.com/office/drawing/2014/main" id="{B425C067-F39A-C288-BBC7-54E18AEAEB45}"/>
              </a:ext>
            </a:extLst>
          </p:cNvPr>
          <p:cNvSpPr>
            <a:spLocks noGrp="1"/>
          </p:cNvSpPr>
          <p:nvPr>
            <p:ph sz="half" idx="2"/>
          </p:nvPr>
        </p:nvSpPr>
        <p:spPr>
          <a:xfrm>
            <a:off x="3408218" y="1433945"/>
            <a:ext cx="5088082" cy="5424055"/>
          </a:xfrm>
        </p:spPr>
        <p:txBody>
          <a:bodyPr vert="horz" lIns="91440" tIns="45720" rIns="91440" bIns="45720" rtlCol="0">
            <a:normAutofit/>
          </a:bodyPr>
          <a:lstStyle/>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Dual-flush toilet systems</a:t>
            </a:r>
            <a:r>
              <a:rPr lang="en-US" altLang="en-US" sz="1800" dirty="0">
                <a:latin typeface="Arial" panose="020B0604020202020204" pitchFamily="34" charset="0"/>
              </a:rPr>
              <a:t> are implemented to promote water conservation.</a:t>
            </a:r>
            <a:endParaRPr lang="tr-TR" altLang="en-US" sz="1800" dirty="0">
              <a:latin typeface="Arial" panose="020B0604020202020204" pitchFamily="34" charset="0"/>
            </a:endParaRPr>
          </a:p>
          <a:p>
            <a:pPr marL="0" lvl="0" indent="0" eaLnBrk="0" fontAlgn="base" hangingPunct="0">
              <a:lnSpc>
                <a:spcPct val="100000"/>
              </a:lnSpc>
              <a:spcBef>
                <a:spcPct val="0"/>
              </a:spcBef>
              <a:spcAft>
                <a:spcPct val="0"/>
              </a:spcAft>
              <a:buFontTx/>
              <a:buChar char="•"/>
            </a:pPr>
            <a:endParaRPr lang="en-US" altLang="en-US" sz="18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Water consumption</a:t>
            </a:r>
            <a:r>
              <a:rPr lang="en-US" altLang="en-US" sz="1800" dirty="0">
                <a:latin typeface="Arial" panose="020B0604020202020204" pitchFamily="34" charset="0"/>
              </a:rPr>
              <a:t> is monitored daily, monthly, and annually on a regional basis.</a:t>
            </a:r>
            <a:endParaRPr lang="tr-TR" altLang="en-US" sz="1800" dirty="0">
              <a:latin typeface="Arial" panose="020B0604020202020204" pitchFamily="34" charset="0"/>
            </a:endParaRPr>
          </a:p>
          <a:p>
            <a:pPr marL="0" lvl="0" indent="0" eaLnBrk="0" fontAlgn="base" hangingPunct="0">
              <a:lnSpc>
                <a:spcPct val="100000"/>
              </a:lnSpc>
              <a:spcBef>
                <a:spcPct val="0"/>
              </a:spcBef>
              <a:spcAft>
                <a:spcPct val="0"/>
              </a:spcAft>
              <a:buFontTx/>
              <a:buChar char="•"/>
            </a:pPr>
            <a:endParaRPr lang="en-US" altLang="en-US" sz="18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High energy-efficiency devices</a:t>
            </a:r>
            <a:r>
              <a:rPr lang="en-US" altLang="en-US" sz="1800" dirty="0">
                <a:latin typeface="Arial" panose="020B0604020202020204" pitchFamily="34" charset="0"/>
              </a:rPr>
              <a:t> and </a:t>
            </a:r>
            <a:r>
              <a:rPr lang="en-US" altLang="en-US" sz="1800" b="1" dirty="0">
                <a:latin typeface="Arial" panose="020B0604020202020204" pitchFamily="34" charset="0"/>
              </a:rPr>
              <a:t>LED lighting</a:t>
            </a:r>
            <a:r>
              <a:rPr lang="en-US" altLang="en-US" sz="1800" dirty="0">
                <a:latin typeface="Arial" panose="020B0604020202020204" pitchFamily="34" charset="0"/>
              </a:rPr>
              <a:t> are preferred.</a:t>
            </a:r>
          </a:p>
          <a:p>
            <a:pPr marL="0" lvl="0" indent="0" eaLnBrk="0" fontAlgn="base" hangingPunct="0">
              <a:lnSpc>
                <a:spcPct val="100000"/>
              </a:lnSpc>
              <a:spcBef>
                <a:spcPct val="0"/>
              </a:spcBef>
              <a:spcAft>
                <a:spcPct val="0"/>
              </a:spcAft>
              <a:buFontTx/>
              <a:buChar char="•"/>
            </a:pPr>
            <a:endParaRPr lang="tr-TR" altLang="en-US" sz="1800" b="1"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Key card room systems</a:t>
            </a:r>
            <a:r>
              <a:rPr lang="en-US" altLang="en-US" sz="1800" dirty="0">
                <a:latin typeface="Arial" panose="020B0604020202020204" pitchFamily="34" charset="0"/>
              </a:rPr>
              <a:t> are used to prevent unnecessary energy consumption.</a:t>
            </a:r>
          </a:p>
          <a:p>
            <a:pPr marL="0" lvl="0" indent="0" eaLnBrk="0" fontAlgn="base" hangingPunct="0">
              <a:lnSpc>
                <a:spcPct val="100000"/>
              </a:lnSpc>
              <a:spcBef>
                <a:spcPct val="0"/>
              </a:spcBef>
              <a:spcAft>
                <a:spcPct val="0"/>
              </a:spcAft>
              <a:buFontTx/>
              <a:buChar char="•"/>
            </a:pPr>
            <a:endParaRPr lang="tr-TR" altLang="en-US" sz="1800" b="1"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MSDS (Material Safety Data Sheets)</a:t>
            </a:r>
            <a:r>
              <a:rPr lang="en-US" altLang="en-US" sz="1800" dirty="0">
                <a:latin typeface="Arial" panose="020B0604020202020204" pitchFamily="34" charset="0"/>
              </a:rPr>
              <a:t> are obtained for all chemicals, and </a:t>
            </a:r>
            <a:r>
              <a:rPr lang="en-US" altLang="en-US" sz="1800" b="1" dirty="0">
                <a:latin typeface="Arial" panose="020B0604020202020204" pitchFamily="34" charset="0"/>
              </a:rPr>
              <a:t>natural products</a:t>
            </a:r>
            <a:r>
              <a:rPr lang="en-US" altLang="en-US" sz="1800" dirty="0">
                <a:latin typeface="Arial" panose="020B0604020202020204" pitchFamily="34" charset="0"/>
              </a:rPr>
              <a:t> are preferred.</a:t>
            </a:r>
          </a:p>
          <a:p>
            <a:pPr marL="0" lvl="0" indent="0" eaLnBrk="0" fontAlgn="base" hangingPunct="0">
              <a:lnSpc>
                <a:spcPct val="100000"/>
              </a:lnSpc>
              <a:spcBef>
                <a:spcPct val="0"/>
              </a:spcBef>
              <a:spcAft>
                <a:spcPct val="0"/>
              </a:spcAft>
              <a:buFontTx/>
              <a:buChar char="•"/>
            </a:pPr>
            <a:endParaRPr lang="tr-TR" altLang="en-US" sz="1800" b="1"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Spill trays and leak-proof measures</a:t>
            </a:r>
            <a:r>
              <a:rPr lang="en-US" altLang="en-US" sz="1800" dirty="0">
                <a:latin typeface="Arial" panose="020B0604020202020204" pitchFamily="34" charset="0"/>
              </a:rPr>
              <a:t> are in place for chemical storage.</a:t>
            </a:r>
            <a:endParaRPr lang="tr-TR" altLang="en-US" sz="1800" dirty="0">
              <a:latin typeface="Arial" panose="020B0604020202020204" pitchFamily="34" charset="0"/>
            </a:endParaRPr>
          </a:p>
          <a:p>
            <a:pPr marL="0"/>
            <a:endParaRPr lang="en-US" sz="1700" dirty="0">
              <a:solidFill>
                <a:schemeClr val="tx1">
                  <a:lumMod val="85000"/>
                  <a:lumOff val="15000"/>
                </a:schemeClr>
              </a:solidFill>
            </a:endParaRPr>
          </a:p>
        </p:txBody>
      </p:sp>
      <p:pic>
        <p:nvPicPr>
          <p:cNvPr id="6" name="İçerik Yer Tutucusu 5" descr="yeşil, bitki, yaprak içeren bir resim&#10;&#10;Yapay zeka tarafından oluşturulan içerik yanlış olabilir.">
            <a:extLst>
              <a:ext uri="{FF2B5EF4-FFF2-40B4-BE49-F238E27FC236}">
                <a16:creationId xmlns:a16="http://schemas.microsoft.com/office/drawing/2014/main" id="{18560B56-8F3C-D516-2E5D-4642225A6676}"/>
              </a:ext>
            </a:extLst>
          </p:cNvPr>
          <p:cNvPicPr>
            <a:picLocks noGrp="1" noChangeAspect="1"/>
          </p:cNvPicPr>
          <p:nvPr>
            <p:ph sz="half" idx="1"/>
          </p:nvPr>
        </p:nvPicPr>
        <p:blipFill>
          <a:blip r:embed="rId4">
            <a:extLst>
              <a:ext uri="{BEBA8EAE-BF5A-486C-A8C5-ECC9F3942E4B}">
                <a14:imgProps xmlns:a14="http://schemas.microsoft.com/office/drawing/2010/main">
                  <a14:imgLayer r:embed="rId5">
                    <a14:imgEffect>
                      <a14:sharpenSoften amount="-3000"/>
                    </a14:imgEffect>
                    <a14:imgEffect>
                      <a14:brightnessContrast bright="20000" contrast="-40000"/>
                    </a14:imgEffect>
                  </a14:imgLayer>
                </a14:imgProps>
              </a:ext>
              <a:ext uri="{28A0092B-C50C-407E-A947-70E740481C1C}">
                <a14:useLocalDpi xmlns:a14="http://schemas.microsoft.com/office/drawing/2010/main" val="0"/>
              </a:ext>
            </a:extLst>
          </a:blip>
          <a:srcRect l="5979" r="35832"/>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gradFill flip="none" rotWithShape="1">
            <a:gsLst>
              <a:gs pos="7104">
                <a:srgbClr val="F6FA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Tree>
    <p:extLst>
      <p:ext uri="{BB962C8B-B14F-4D97-AF65-F5344CB8AC3E}">
        <p14:creationId xmlns:p14="http://schemas.microsoft.com/office/powerpoint/2010/main" val="126262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070476-7054-6754-454C-CF9CBDCF9434}"/>
              </a:ext>
            </a:extLst>
          </p:cNvPr>
          <p:cNvSpPr>
            <a:spLocks noGrp="1"/>
          </p:cNvSpPr>
          <p:nvPr>
            <p:ph type="title"/>
          </p:nvPr>
        </p:nvSpPr>
        <p:spPr>
          <a:xfrm>
            <a:off x="85164" y="180427"/>
            <a:ext cx="10515600" cy="1001220"/>
          </a:xfrm>
        </p:spPr>
        <p:txBody>
          <a:bodyPr>
            <a:normAutofit fontScale="90000"/>
          </a:bodyPr>
          <a:lstStyle/>
          <a:p>
            <a:pPr algn="ctr">
              <a:lnSpc>
                <a:spcPct val="115000"/>
              </a:lnSpc>
              <a:spcBef>
                <a:spcPts val="500"/>
              </a:spcBef>
              <a:spcAft>
                <a:spcPts val="1000"/>
              </a:spcAft>
            </a:pPr>
            <a:r>
              <a:rPr lang="tr-TR" b="1" dirty="0">
                <a:solidFill>
                  <a:srgbClr val="FF0000"/>
                </a:solidFill>
                <a:ea typeface="Times New Roman" panose="02020603050405020304" pitchFamily="18" charset="0"/>
                <a:cs typeface="Times New Roman" panose="02020603050405020304" pitchFamily="18" charset="0"/>
              </a:rPr>
              <a:t>            5.2. SOCİAL SUSTAİNABİLİTY</a:t>
            </a:r>
            <a:br>
              <a:rPr lang="tr-TR" sz="2800" dirty="0">
                <a:effectLst/>
                <a:latin typeface="Aptos" panose="020B0004020202020204" pitchFamily="34" charset="0"/>
                <a:ea typeface="Times New Roman" panose="02020603050405020304" pitchFamily="18" charset="0"/>
                <a:cs typeface="Times New Roman" panose="02020603050405020304" pitchFamily="18" charset="0"/>
              </a:rPr>
            </a:br>
            <a:endParaRPr lang="tr-TR" dirty="0"/>
          </a:p>
        </p:txBody>
      </p:sp>
      <p:pic>
        <p:nvPicPr>
          <p:cNvPr id="6" name="İçerik Yer Tutucusu 5" descr="el içeren bir resim&#10;&#10;Yapay zeka tarafından oluşturulan içerik yanlış olabilir.">
            <a:extLst>
              <a:ext uri="{FF2B5EF4-FFF2-40B4-BE49-F238E27FC236}">
                <a16:creationId xmlns:a16="http://schemas.microsoft.com/office/drawing/2014/main" id="{36C7F4EC-0548-4D83-E3B6-CABDFBBDCC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6031" y="1366346"/>
            <a:ext cx="4897543" cy="5126530"/>
          </a:xfrm>
        </p:spPr>
      </p:pic>
      <p:sp>
        <p:nvSpPr>
          <p:cNvPr id="4" name="İçerik Yer Tutucusu 3">
            <a:extLst>
              <a:ext uri="{FF2B5EF4-FFF2-40B4-BE49-F238E27FC236}">
                <a16:creationId xmlns:a16="http://schemas.microsoft.com/office/drawing/2014/main" id="{4AB73E31-3DDE-6F06-CCE7-416FAE41F90A}"/>
              </a:ext>
            </a:extLst>
          </p:cNvPr>
          <p:cNvSpPr>
            <a:spLocks noGrp="1"/>
          </p:cNvSpPr>
          <p:nvPr>
            <p:ph sz="half" idx="2"/>
          </p:nvPr>
        </p:nvSpPr>
        <p:spPr/>
        <p:txBody>
          <a:bodyPr>
            <a:normAutofit fontScale="92500" lnSpcReduction="10000"/>
          </a:bodyPr>
          <a:lstStyle/>
          <a:p>
            <a:pPr marL="0" lvl="0" indent="0" eaLnBrk="0" fontAlgn="base" hangingPunct="0">
              <a:lnSpc>
                <a:spcPct val="100000"/>
              </a:lnSpc>
              <a:spcBef>
                <a:spcPct val="0"/>
              </a:spcBef>
              <a:spcAft>
                <a:spcPct val="0"/>
              </a:spcAft>
              <a:buFontTx/>
              <a:buChar char="•"/>
            </a:pPr>
            <a:r>
              <a:rPr lang="en-US" altLang="en-US" dirty="0">
                <a:latin typeface="Arial" panose="020B0604020202020204" pitchFamily="34" charset="0"/>
              </a:rPr>
              <a:t>Contributions are made to social projects through </a:t>
            </a:r>
            <a:r>
              <a:rPr lang="en-US" altLang="en-US" b="1" dirty="0">
                <a:latin typeface="Arial" panose="020B0604020202020204" pitchFamily="34" charset="0"/>
              </a:rPr>
              <a:t>collaboration with local communities</a:t>
            </a:r>
            <a:r>
              <a:rPr lang="en-US" altLang="en-US" dirty="0">
                <a:latin typeface="Arial" panose="020B0604020202020204" pitchFamily="34" charset="0"/>
              </a:rPr>
              <a:t>.</a:t>
            </a:r>
          </a:p>
          <a:p>
            <a:pPr marL="0" lvl="0" indent="0" eaLnBrk="0" fontAlgn="base" hangingPunct="0">
              <a:lnSpc>
                <a:spcPct val="100000"/>
              </a:lnSpc>
              <a:spcBef>
                <a:spcPct val="0"/>
              </a:spcBef>
              <a:spcAft>
                <a:spcPct val="0"/>
              </a:spcAft>
              <a:buFontTx/>
              <a:buChar char="•"/>
            </a:pPr>
            <a:endParaRPr lang="tr-TR" altLang="en-US"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dirty="0">
                <a:latin typeface="Arial" panose="020B0604020202020204" pitchFamily="34" charset="0"/>
              </a:rPr>
              <a:t>A </a:t>
            </a:r>
            <a:r>
              <a:rPr lang="en-US" altLang="en-US" b="1" dirty="0">
                <a:latin typeface="Arial" panose="020B0604020202020204" pitchFamily="34" charset="0"/>
              </a:rPr>
              <a:t>fair and inclusive work environment</a:t>
            </a:r>
            <a:r>
              <a:rPr lang="en-US" altLang="en-US" dirty="0">
                <a:latin typeface="Arial" panose="020B0604020202020204" pitchFamily="34" charset="0"/>
              </a:rPr>
              <a:t> is provided through diversity and inclusion policies.</a:t>
            </a:r>
          </a:p>
          <a:p>
            <a:pPr marL="0" lvl="0" indent="0" eaLnBrk="0" fontAlgn="base" hangingPunct="0">
              <a:lnSpc>
                <a:spcPct val="100000"/>
              </a:lnSpc>
              <a:spcBef>
                <a:spcPct val="0"/>
              </a:spcBef>
              <a:spcAft>
                <a:spcPct val="0"/>
              </a:spcAft>
              <a:buFontTx/>
              <a:buChar char="•"/>
            </a:pPr>
            <a:endParaRPr lang="tr-TR" altLang="en-US"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dirty="0">
                <a:latin typeface="Arial" panose="020B0604020202020204" pitchFamily="34" charset="0"/>
              </a:rPr>
              <a:t>Staff development is supported through </a:t>
            </a:r>
            <a:r>
              <a:rPr lang="en-US" altLang="en-US" b="1" dirty="0">
                <a:latin typeface="Arial" panose="020B0604020202020204" pitchFamily="34" charset="0"/>
              </a:rPr>
              <a:t>training, rewards, and events</a:t>
            </a:r>
            <a:r>
              <a:rPr lang="en-US" altLang="en-US" dirty="0">
                <a:latin typeface="Arial" panose="020B0604020202020204" pitchFamily="34" charset="0"/>
              </a:rPr>
              <a:t>.</a:t>
            </a:r>
          </a:p>
          <a:p>
            <a:endParaRPr lang="tr-TR" dirty="0"/>
          </a:p>
        </p:txBody>
      </p:sp>
    </p:spTree>
    <p:extLst>
      <p:ext uri="{BB962C8B-B14F-4D97-AF65-F5344CB8AC3E}">
        <p14:creationId xmlns:p14="http://schemas.microsoft.com/office/powerpoint/2010/main" val="396557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5A0B10D-2935-E1DE-17E1-FE9D36DED466}"/>
              </a:ext>
            </a:extLst>
          </p:cNvPr>
          <p:cNvSpPr>
            <a:spLocks noGrp="1"/>
          </p:cNvSpPr>
          <p:nvPr>
            <p:ph type="title"/>
          </p:nvPr>
        </p:nvSpPr>
        <p:spPr>
          <a:xfrm>
            <a:off x="6749144" y="365125"/>
            <a:ext cx="4604655" cy="2211820"/>
          </a:xfrm>
        </p:spPr>
        <p:txBody>
          <a:bodyPr vert="horz" lIns="91440" tIns="45720" rIns="91440" bIns="45720" rtlCol="0" anchor="ctr">
            <a:normAutofit/>
          </a:bodyPr>
          <a:lstStyle/>
          <a:p>
            <a:pPr algn="ctr">
              <a:spcAft>
                <a:spcPts val="1000"/>
              </a:spcAft>
            </a:pPr>
            <a:r>
              <a:rPr lang="en-US" sz="4000" b="1" dirty="0">
                <a:effectLst/>
              </a:rPr>
              <a:t>5.3. </a:t>
            </a:r>
            <a:r>
              <a:rPr lang="en-US" sz="4000" b="1" dirty="0"/>
              <a:t>Cultural Sustainability</a:t>
            </a:r>
            <a:br>
              <a:rPr lang="en-US" sz="4000" dirty="0">
                <a:effectLst/>
              </a:rPr>
            </a:br>
            <a:endParaRPr lang="en-US" sz="4000" dirty="0"/>
          </a:p>
        </p:txBody>
      </p:sp>
      <p:sp>
        <p:nvSpPr>
          <p:cNvPr id="4" name="İçerik Yer Tutucusu 3">
            <a:extLst>
              <a:ext uri="{FF2B5EF4-FFF2-40B4-BE49-F238E27FC236}">
                <a16:creationId xmlns:a16="http://schemas.microsoft.com/office/drawing/2014/main" id="{3FB3899C-A2F3-3239-EB91-CEB234C9EAAA}"/>
              </a:ext>
            </a:extLst>
          </p:cNvPr>
          <p:cNvSpPr>
            <a:spLocks noGrp="1"/>
          </p:cNvSpPr>
          <p:nvPr>
            <p:ph sz="half" idx="2"/>
          </p:nvPr>
        </p:nvSpPr>
        <p:spPr>
          <a:xfrm>
            <a:off x="6385340" y="2098963"/>
            <a:ext cx="5834743" cy="4759037"/>
          </a:xfrm>
        </p:spPr>
        <p:txBody>
          <a:bodyPr vert="horz" lIns="91440" tIns="45720" rIns="91440" bIns="45720" rtlCol="0">
            <a:normAutofit/>
          </a:bodyPr>
          <a:lstStyle/>
          <a:p>
            <a:pPr marL="0">
              <a:spcBef>
                <a:spcPts val="0"/>
              </a:spcBef>
            </a:pPr>
            <a:endParaRPr lang="en-US" sz="2000" dirty="0">
              <a:effectLst/>
            </a:endParaRPr>
          </a:p>
          <a:p>
            <a:pPr marL="0" indent="0">
              <a:spcBef>
                <a:spcPts val="0"/>
              </a:spcBef>
              <a:buNone/>
            </a:pPr>
            <a:r>
              <a:rPr lang="en-US" sz="3200" dirty="0"/>
              <a:t>• Local cuisine is being introduced, and brochures providing information about cultural heritage are being offered.  </a:t>
            </a:r>
            <a:endParaRPr lang="tr-TR" sz="3200" dirty="0"/>
          </a:p>
          <a:p>
            <a:pPr marL="0" indent="0">
              <a:spcBef>
                <a:spcPts val="0"/>
              </a:spcBef>
              <a:buNone/>
            </a:pPr>
            <a:endParaRPr lang="en-US" sz="3200" dirty="0"/>
          </a:p>
          <a:p>
            <a:pPr marL="0" indent="0">
              <a:spcBef>
                <a:spcPts val="0"/>
              </a:spcBef>
              <a:buNone/>
            </a:pPr>
            <a:r>
              <a:rPr lang="en-US" sz="3200" dirty="0"/>
              <a:t>• Local products are being promoted. Kars Kashar Cheese is served to guests at breakfast.</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İçerik Yer Tutucusu 7">
            <a:extLst>
              <a:ext uri="{FF2B5EF4-FFF2-40B4-BE49-F238E27FC236}">
                <a16:creationId xmlns:a16="http://schemas.microsoft.com/office/drawing/2014/main" id="{01A03085-A09C-46FC-BB06-7673E1C97376}"/>
              </a:ext>
            </a:extLst>
          </p:cNvPr>
          <p:cNvPicPr>
            <a:picLocks noGrp="1" noChangeAspect="1"/>
          </p:cNvPicPr>
          <p:nvPr>
            <p:ph sz="half" idx="1"/>
          </p:nvPr>
        </p:nvPicPr>
        <p:blipFill>
          <a:blip r:embed="rId2"/>
          <a:stretch>
            <a:fillRect/>
          </a:stretch>
        </p:blipFill>
        <p:spPr>
          <a:xfrm>
            <a:off x="457200" y="365125"/>
            <a:ext cx="5834743" cy="5398540"/>
          </a:xfrm>
          <a:prstGeom prst="rect">
            <a:avLst/>
          </a:prstGeom>
        </p:spPr>
      </p:pic>
    </p:spTree>
    <p:extLst>
      <p:ext uri="{BB962C8B-B14F-4D97-AF65-F5344CB8AC3E}">
        <p14:creationId xmlns:p14="http://schemas.microsoft.com/office/powerpoint/2010/main" val="1957228753"/>
      </p:ext>
    </p:extLst>
  </p:cSld>
  <p:clrMapOvr>
    <a:masterClrMapping/>
  </p:clrMapOvr>
</p:sld>
</file>

<file path=ppt/theme/theme1.xml><?xml version="1.0" encoding="utf-8"?>
<a:theme xmlns:a="http://schemas.openxmlformats.org/drawingml/2006/main" name="Office Teması">
  <a:themeElements>
    <a:clrScheme name="Yeşil Sarı">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TM03090434[[fn=Tahta Yazı]]</Template>
  <TotalTime>510</TotalTime>
  <Words>1956</Words>
  <Application>Microsoft Office PowerPoint</Application>
  <PresentationFormat>Geniş ekran</PresentationFormat>
  <Paragraphs>157</Paragraphs>
  <Slides>23</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Aptos</vt:lpstr>
      <vt:lpstr>Aptos Display</vt:lpstr>
      <vt:lpstr>Arial</vt:lpstr>
      <vt:lpstr>Calibri</vt:lpstr>
      <vt:lpstr>Times New Roman</vt:lpstr>
      <vt:lpstr>Office Teması</vt:lpstr>
      <vt:lpstr>OTEL LOGOSU</vt:lpstr>
      <vt:lpstr> </vt:lpstr>
      <vt:lpstr>2. HOTEL INTRODUCTION</vt:lpstr>
      <vt:lpstr>3.OUR VALUES, OUR VISION AND OUR MISSION </vt:lpstr>
      <vt:lpstr>4. ORGANIZATIONAL CHART AND JOB DESCRIPTIONS</vt:lpstr>
      <vt:lpstr>5. SUSTAINABILITY PRACTICES, VISUALS, GOALS, AND CONTINUOUS IMPROVEMENT </vt:lpstr>
      <vt:lpstr>Environmental Sustainability </vt:lpstr>
      <vt:lpstr>            5.2. SOCİAL SUSTAİNABİLİTY </vt:lpstr>
      <vt:lpstr>5.3. Cultural Sustainability </vt:lpstr>
      <vt:lpstr>5.4. ECONOMIC SUSTAINABİLİTY </vt:lpstr>
      <vt:lpstr>5.5 Data Analysis and Objectives</vt:lpstr>
      <vt:lpstr>PowerPoint Sunusu</vt:lpstr>
      <vt:lpstr>PowerPoint Sunusu</vt:lpstr>
      <vt:lpstr>CARBON FOOTPRİNT</vt:lpstr>
      <vt:lpstr>5.6. CONTINUOUS IMPROVEMENT</vt:lpstr>
      <vt:lpstr>6. Personnel and Working Life</vt:lpstr>
      <vt:lpstr>6.1 STAFF DISTRIBUTION</vt:lpstr>
      <vt:lpstr>6.2. FACILITIES OFFERED TO PERSONNEL</vt:lpstr>
      <vt:lpstr>7. COMMUNICATION WITH STAKEHOLDERS</vt:lpstr>
      <vt:lpstr>8. LEGAL REGULATIONS AND COMPLIANCE</vt:lpstr>
      <vt:lpstr>9. Customer Satisfaction</vt:lpstr>
      <vt:lpstr>10. Biodiversity, Wildlife Conservation, and Destination Engagement </vt:lpstr>
      <vt:lpstr>                             11.CONCLUSION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Banu Ergen</dc:creator>
  <cp:lastModifiedBy>isc</cp:lastModifiedBy>
  <cp:revision>138</cp:revision>
  <dcterms:created xsi:type="dcterms:W3CDTF">2025-05-18T09:58:14Z</dcterms:created>
  <dcterms:modified xsi:type="dcterms:W3CDTF">2026-05-15T21:58:52Z</dcterms:modified>
</cp:coreProperties>
</file>